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1" r:id="rId2"/>
    <p:sldId id="298" r:id="rId3"/>
    <p:sldId id="286" r:id="rId4"/>
    <p:sldId id="288" r:id="rId5"/>
    <p:sldId id="301" r:id="rId6"/>
    <p:sldId id="287" r:id="rId7"/>
    <p:sldId id="289" r:id="rId8"/>
    <p:sldId id="290" r:id="rId9"/>
    <p:sldId id="292" r:id="rId10"/>
    <p:sldId id="293" r:id="rId11"/>
    <p:sldId id="294" r:id="rId12"/>
    <p:sldId id="295" r:id="rId13"/>
    <p:sldId id="296" r:id="rId14"/>
    <p:sldId id="297" r:id="rId15"/>
    <p:sldId id="299" r:id="rId16"/>
    <p:sldId id="266" r:id="rId17"/>
    <p:sldId id="302" r:id="rId18"/>
    <p:sldId id="300" r:id="rId19"/>
    <p:sldId id="260" r:id="rId20"/>
    <p:sldId id="258" r:id="rId21"/>
    <p:sldId id="262" r:id="rId22"/>
    <p:sldId id="280" r:id="rId23"/>
    <p:sldId id="264" r:id="rId24"/>
    <p:sldId id="265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FF66FF"/>
    <a:srgbClr val="80A08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explosion val="1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spPr>
              <a:solidFill>
                <a:srgbClr val="FF66FF"/>
              </a:solidFill>
            </c:spPr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</c:v>
                </c:pt>
                <c:pt idx="1">
                  <c:v>50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921BC4-2935-4DDE-A943-C90B67EE2E4B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2A994-4A18-457F-B2F0-FE07B5E806D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2A994-4A18-457F-B2F0-FE07B5E806D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8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/>
          </a:p>
        </p:txBody>
      </p:sp>
      <p:pic>
        <p:nvPicPr>
          <p:cNvPr id="3" name="Рисунок 2" descr="116608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29" cy="7000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6314" y="6457890"/>
            <a:ext cx="43576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i="1" dirty="0" smtClean="0"/>
              <a:t>Докладчик: Пивкина Анна Николаевна</a:t>
            </a:r>
            <a:endParaRPr lang="ru-RU" sz="2000" i="1" dirty="0"/>
          </a:p>
        </p:txBody>
      </p:sp>
      <p:sp>
        <p:nvSpPr>
          <p:cNvPr id="6" name="Содержимое 7"/>
          <p:cNvSpPr txBox="1">
            <a:spLocks/>
          </p:cNvSpPr>
          <p:nvPr/>
        </p:nvSpPr>
        <p:spPr>
          <a:xfrm>
            <a:off x="142844" y="6000768"/>
            <a:ext cx="8715436" cy="428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614488" marR="0" lvl="0" indent="-16144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ТЕМА: «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Обучение иностранному языку по новому стандарту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».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42852"/>
            <a:ext cx="873739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Выделите модули дисциплины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1214421"/>
          <a:ext cx="8501122" cy="5285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4286280"/>
                <a:gridCol w="2286016"/>
              </a:tblGrid>
              <a:tr h="1025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Модуль 1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Привет , английский!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18 часов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9783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Модуль 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Добро пожаловать в наш театр!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14 часов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404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Модуль 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Читаем и говорим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20 часов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114048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Модуль 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Встречаем друзей!</a:t>
                      </a:r>
                      <a:endParaRPr lang="ru-RU" sz="3200" b="1" i="1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1" dirty="0" smtClean="0">
                          <a:solidFill>
                            <a:srgbClr val="002060"/>
                          </a:solidFill>
                        </a:rPr>
                        <a:t>16 часов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7" name="Рисунок 6" descr="8745848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214554"/>
            <a:ext cx="8572560" cy="4357718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447675" algn="just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1. Приветствовать друг друга и прощаться. Уметь задавать вопрос «Как тебя зовут?» «Сколько тебе лет?» и отвечать. 6 часов.</a:t>
            </a:r>
          </a:p>
          <a:p>
            <a:pPr marL="0" indent="447675" algn="just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2. Уметь говорить о том , что ты умеешь делать и задавать вопрос «Ты умеешь…?» 6 часов.</a:t>
            </a:r>
          </a:p>
          <a:p>
            <a:pPr marL="0" indent="447675" algn="just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3. Уметь говорить о том, что у тебя есть. 6 часов.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0"/>
            <a:ext cx="800841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Определите количество основных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дидактических единиц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(фундаментальное ядро)</a:t>
            </a:r>
            <a:endParaRPr lang="ru-RU" sz="40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48311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en-US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285992"/>
            <a:ext cx="78581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143372" y="3714752"/>
            <a:ext cx="1071570" cy="700086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2285992"/>
            <a:ext cx="928694" cy="7239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143372" y="2285992"/>
            <a:ext cx="1000132" cy="700086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357686" y="2786058"/>
            <a:ext cx="571504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61476" y="0"/>
            <a:ext cx="898252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Продумайте их оформление в удобных для запоминания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схематизмах</a:t>
            </a:r>
            <a:endParaRPr lang="ru-RU" sz="40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214546" y="3714752"/>
            <a:ext cx="78581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214546" y="5214950"/>
            <a:ext cx="785818" cy="7143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215074" y="3714752"/>
            <a:ext cx="1000132" cy="700086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4214810" y="5214950"/>
            <a:ext cx="1000132" cy="700086"/>
          </a:xfrm>
          <a:prstGeom prst="triangl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6286512" y="5214950"/>
            <a:ext cx="928694" cy="7239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27" idx="0"/>
            <a:endCxn id="27" idx="3"/>
          </p:cNvCxnSpPr>
          <p:nvPr/>
        </p:nvCxnSpPr>
        <p:spPr>
          <a:xfrm rot="16200000" flipH="1">
            <a:off x="4364833" y="5564993"/>
            <a:ext cx="70008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3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114948"/>
          </a:xfrm>
        </p:spPr>
        <p:txBody>
          <a:bodyPr>
            <a:noAutofit/>
          </a:bodyPr>
          <a:lstStyle/>
          <a:p>
            <a:pPr algn="just"/>
            <a:r>
              <a:rPr lang="ru-RU" sz="2500" b="1" i="1" dirty="0" smtClean="0"/>
              <a:t>Приветствовать друг друга и прощаться</a:t>
            </a:r>
          </a:p>
          <a:p>
            <a:pPr algn="just"/>
            <a:r>
              <a:rPr lang="ru-RU" sz="2500" b="1" i="1" dirty="0" smtClean="0"/>
              <a:t>Уметь задавать вопросы: «Как тебя зовут?» «Сколько тебе лет?» «Ты умеешь…?» и отвечать на них</a:t>
            </a:r>
          </a:p>
          <a:p>
            <a:pPr algn="just"/>
            <a:r>
              <a:rPr lang="ru-RU" sz="2500" b="1" i="1" dirty="0" smtClean="0"/>
              <a:t> Уметь выражать просьбу и одобрение</a:t>
            </a:r>
          </a:p>
          <a:p>
            <a:pPr algn="just"/>
            <a:r>
              <a:rPr lang="ru-RU" sz="2500" b="1" i="1" dirty="0" smtClean="0"/>
              <a:t>Уметь рассказать о себе по схемам: Я Аня. Мне 7 лет. Я умею плавать. Я не умею летать.</a:t>
            </a:r>
          </a:p>
          <a:p>
            <a:pPr algn="just"/>
            <a:r>
              <a:rPr lang="ru-RU" sz="2500" b="1" i="1" dirty="0" smtClean="0"/>
              <a:t>Уметь считать </a:t>
            </a:r>
            <a:r>
              <a:rPr lang="ru-RU" sz="2500" b="1" i="1" dirty="0" smtClean="0"/>
              <a:t>до </a:t>
            </a:r>
            <a:r>
              <a:rPr lang="ru-RU" sz="2500" b="1" i="1" dirty="0" smtClean="0"/>
              <a:t>10</a:t>
            </a:r>
          </a:p>
          <a:p>
            <a:pPr algn="just"/>
            <a:r>
              <a:rPr lang="ru-RU" sz="2500" b="1" i="1" dirty="0" smtClean="0"/>
              <a:t>Уметь назвать цвет</a:t>
            </a:r>
          </a:p>
          <a:p>
            <a:pPr algn="just"/>
            <a:r>
              <a:rPr lang="ru-RU" sz="2500" b="1" i="1" dirty="0" smtClean="0"/>
              <a:t>Уметь назвать школьные принадлежности</a:t>
            </a:r>
          </a:p>
          <a:p>
            <a:pPr algn="just"/>
            <a:r>
              <a:rPr lang="ru-RU" sz="2500" b="1" i="1" dirty="0" smtClean="0"/>
              <a:t>Буквы от </a:t>
            </a:r>
            <a:r>
              <a:rPr lang="en-US" sz="2500" b="1" i="1" dirty="0" err="1" smtClean="0"/>
              <a:t>Aa</a:t>
            </a:r>
            <a:r>
              <a:rPr lang="en-US" sz="2500" b="1" i="1" dirty="0" smtClean="0"/>
              <a:t> </a:t>
            </a:r>
            <a:r>
              <a:rPr lang="ru-RU" sz="2500" b="1" i="1" dirty="0" smtClean="0"/>
              <a:t>до </a:t>
            </a:r>
            <a:r>
              <a:rPr lang="en-US" sz="2500" b="1" i="1" dirty="0" err="1" smtClean="0"/>
              <a:t>Qq</a:t>
            </a:r>
            <a:endParaRPr lang="en-US" sz="2500" b="1" i="1" dirty="0" smtClean="0"/>
          </a:p>
          <a:p>
            <a:pPr algn="just"/>
            <a:r>
              <a:rPr lang="ru-RU" sz="2500" b="1" i="1" dirty="0" smtClean="0"/>
              <a:t>Звуки</a:t>
            </a:r>
            <a:endParaRPr lang="ru-RU" sz="25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7520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Универсальные учебные действия,</a:t>
            </a:r>
          </a:p>
          <a:p>
            <a:pPr algn="ctr"/>
            <a:r>
              <a:rPr lang="ru-RU" sz="4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которыми должен овладеть ученик</a:t>
            </a:r>
            <a:endParaRPr lang="ru-RU" sz="4400" b="1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21027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Подготовьте варианты для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применения полученных знаний</a:t>
            </a:r>
          </a:p>
          <a:p>
            <a:pPr algn="ctr"/>
            <a:r>
              <a:rPr lang="ru-RU" sz="4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жизненной ситуации</a:t>
            </a:r>
            <a:endParaRPr lang="ru-RU" sz="4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286124"/>
            <a:ext cx="5774786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i="1" cap="none" spc="50" dirty="0" smtClean="0">
                <a:ln w="11430"/>
              </a:rPr>
              <a:t>Знакомство  и общение</a:t>
            </a:r>
          </a:p>
          <a:p>
            <a:pPr algn="ctr"/>
            <a:r>
              <a:rPr lang="ru-RU" sz="4000" b="1" i="1" cap="none" spc="50" dirty="0" smtClean="0">
                <a:ln w="11430"/>
              </a:rPr>
              <a:t>со сверстником,</a:t>
            </a:r>
          </a:p>
          <a:p>
            <a:pPr algn="ctr"/>
            <a:r>
              <a:rPr lang="ru-RU" sz="4000" b="1" i="1" cap="none" spc="50" dirty="0" smtClean="0">
                <a:ln w="11430"/>
              </a:rPr>
              <a:t>говорящим</a:t>
            </a:r>
          </a:p>
          <a:p>
            <a:pPr algn="ctr"/>
            <a:r>
              <a:rPr lang="ru-RU" sz="4000" b="1" i="1" cap="none" spc="50" dirty="0" smtClean="0">
                <a:ln w="11430"/>
              </a:rPr>
              <a:t>на английском языке.</a:t>
            </a:r>
            <a:endParaRPr lang="ru-RU" sz="4000" b="1" i="1" cap="none" spc="50" dirty="0">
              <a:ln w="11430"/>
            </a:endParaRPr>
          </a:p>
        </p:txBody>
      </p:sp>
      <p:pic>
        <p:nvPicPr>
          <p:cNvPr id="7" name="Рисунок 6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специальное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74625" indent="-174625">
              <a:buNone/>
              <a:defRPr/>
            </a:pPr>
            <a:r>
              <a:rPr lang="ru-RU" b="1" dirty="0" smtClean="0">
                <a:solidFill>
                  <a:srgbClr val="CC00FF"/>
                </a:solidFill>
              </a:rPr>
              <a:t>Используется повторение </a:t>
            </a:r>
            <a:r>
              <a:rPr lang="ru-RU" b="1" u="sng" dirty="0" smtClean="0">
                <a:solidFill>
                  <a:srgbClr val="CC00FF"/>
                </a:solidFill>
              </a:rPr>
              <a:t>двух видов</a:t>
            </a:r>
            <a:r>
              <a:rPr lang="ru-RU" b="1" dirty="0" smtClean="0">
                <a:solidFill>
                  <a:srgbClr val="CC00FF"/>
                </a:solidFill>
              </a:rPr>
              <a:t>:</a:t>
            </a:r>
          </a:p>
          <a:p>
            <a:pPr marL="457200" indent="-457200">
              <a:buNone/>
              <a:defRPr/>
            </a:pPr>
            <a:r>
              <a:rPr lang="ru-RU" b="1" u="sng" dirty="0" smtClean="0">
                <a:solidFill>
                  <a:srgbClr val="CC3300"/>
                </a:solidFill>
              </a:rPr>
              <a:t>1)  Недельное повторение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33CC"/>
                </a:solidFill>
              </a:rPr>
              <a:t>в течение 20 минут первого</a:t>
            </a:r>
          </a:p>
          <a:p>
            <a:pPr marL="457200" indent="-457200">
              <a:buNone/>
              <a:defRPr/>
            </a:pPr>
            <a:r>
              <a:rPr lang="ru-RU" b="1" dirty="0" smtClean="0">
                <a:solidFill>
                  <a:srgbClr val="0033CC"/>
                </a:solidFill>
              </a:rPr>
              <a:t>      урока в неделю</a:t>
            </a:r>
          </a:p>
          <a:p>
            <a:pPr marL="174625" indent="-174625">
              <a:buNone/>
              <a:defRPr/>
            </a:pPr>
            <a:r>
              <a:rPr lang="ru-RU" b="1" dirty="0" smtClean="0">
                <a:solidFill>
                  <a:srgbClr val="0033CC"/>
                </a:solidFill>
              </a:rPr>
              <a:t>  </a:t>
            </a:r>
            <a:r>
              <a:rPr lang="ru-RU" b="1" dirty="0" smtClean="0">
                <a:solidFill>
                  <a:srgbClr val="CC00FF"/>
                </a:solidFill>
              </a:rPr>
              <a:t>Преподаватель вместе с учащимися останавливается на основных понятиях, изученных за прошедшую неделю</a:t>
            </a:r>
          </a:p>
          <a:p>
            <a:pPr marL="174625" indent="-174625">
              <a:buNone/>
              <a:defRPr/>
            </a:pPr>
            <a:endParaRPr lang="ru-RU" sz="1000" dirty="0" smtClean="0">
              <a:solidFill>
                <a:srgbClr val="0033CC"/>
              </a:solidFill>
            </a:endParaRPr>
          </a:p>
          <a:p>
            <a:pPr marL="457200" indent="-457200">
              <a:buNone/>
              <a:defRPr/>
            </a:pPr>
            <a:r>
              <a:rPr lang="ru-RU" b="1" u="sng" dirty="0" smtClean="0">
                <a:solidFill>
                  <a:srgbClr val="CC3300"/>
                </a:solidFill>
              </a:rPr>
              <a:t>2)   Помесячное повторение</a:t>
            </a:r>
            <a:r>
              <a:rPr lang="ru-RU" dirty="0" smtClean="0"/>
              <a:t>, </a:t>
            </a:r>
            <a:r>
              <a:rPr lang="ru-RU" b="1" dirty="0" smtClean="0">
                <a:solidFill>
                  <a:srgbClr val="7030A0"/>
                </a:solidFill>
              </a:rPr>
              <a:t>в ходе которого концентрируется  внимание учащихся на базовом содержании, изученном за последний месяц</a:t>
            </a:r>
          </a:p>
          <a:p>
            <a:pPr marL="174625" indent="-174625">
              <a:buNone/>
              <a:defRPr/>
            </a:pPr>
            <a:r>
              <a:rPr lang="ru-RU" b="1" dirty="0" smtClean="0">
                <a:solidFill>
                  <a:srgbClr val="008000"/>
                </a:solidFill>
              </a:rPr>
              <a:t>  </a:t>
            </a:r>
            <a:r>
              <a:rPr lang="ru-RU" b="1" dirty="0" smtClean="0">
                <a:solidFill>
                  <a:srgbClr val="FF0000"/>
                </a:solidFill>
              </a:rPr>
              <a:t>Задачи: 1) </a:t>
            </a:r>
            <a:r>
              <a:rPr lang="ru-RU" b="1" dirty="0" smtClean="0">
                <a:solidFill>
                  <a:srgbClr val="008000"/>
                </a:solidFill>
              </a:rPr>
              <a:t>обобщение и систематизация новых знаний, </a:t>
            </a:r>
            <a:r>
              <a:rPr lang="ru-RU" b="1" dirty="0" smtClean="0">
                <a:solidFill>
                  <a:srgbClr val="FF0000"/>
                </a:solidFill>
              </a:rPr>
              <a:t>2)</a:t>
            </a:r>
            <a:r>
              <a:rPr lang="ru-RU" b="1" dirty="0" smtClean="0">
                <a:solidFill>
                  <a:srgbClr val="008000"/>
                </a:solidFill>
              </a:rPr>
              <a:t> формирование целостной системы ведущих понятий по курсу, </a:t>
            </a:r>
            <a:r>
              <a:rPr lang="ru-RU" b="1" dirty="0" smtClean="0">
                <a:solidFill>
                  <a:srgbClr val="FF0000"/>
                </a:solidFill>
              </a:rPr>
              <a:t>3)</a:t>
            </a:r>
            <a:r>
              <a:rPr lang="ru-RU" b="1" dirty="0" smtClean="0">
                <a:solidFill>
                  <a:srgbClr val="008000"/>
                </a:solidFill>
              </a:rPr>
              <a:t> выделение основных идей для осуществления </a:t>
            </a:r>
            <a:r>
              <a:rPr lang="ru-RU" b="1" dirty="0" err="1" smtClean="0">
                <a:solidFill>
                  <a:srgbClr val="008000"/>
                </a:solidFill>
              </a:rPr>
              <a:t>метапредметных</a:t>
            </a:r>
            <a:r>
              <a:rPr lang="ru-RU" b="1" dirty="0" smtClean="0">
                <a:solidFill>
                  <a:srgbClr val="008000"/>
                </a:solidFill>
              </a:rPr>
              <a:t> связей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0034" y="214290"/>
            <a:ext cx="8186766" cy="10001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Подходы к оценке достижения планируемых результатов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Пор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4071942"/>
            <a:ext cx="3571637" cy="2523550"/>
          </a:xfrm>
          <a:prstGeom prst="rect">
            <a:avLst/>
          </a:prstGeom>
        </p:spPr>
      </p:pic>
      <p:pic>
        <p:nvPicPr>
          <p:cNvPr id="4" name="Рисунок 3" descr="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1142984"/>
            <a:ext cx="3786214" cy="22271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14942" y="1428736"/>
            <a:ext cx="3500462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Четвертные и годовые контрольные работы</a:t>
            </a:r>
            <a:endParaRPr lang="ru-RU" sz="24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5214950"/>
            <a:ext cx="2928958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Накопительной системы оценки</a:t>
            </a:r>
            <a:endParaRPr lang="ru-RU" sz="2400" b="1" i="1" dirty="0"/>
          </a:p>
        </p:txBody>
      </p:sp>
      <p:sp>
        <p:nvSpPr>
          <p:cNvPr id="8" name="Стрелка влево 7"/>
          <p:cNvSpPr/>
          <p:nvPr/>
        </p:nvSpPr>
        <p:spPr>
          <a:xfrm>
            <a:off x="4286248" y="1785926"/>
            <a:ext cx="857256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лево 8"/>
          <p:cNvSpPr/>
          <p:nvPr/>
        </p:nvSpPr>
        <p:spPr>
          <a:xfrm rot="10800000">
            <a:off x="4000496" y="5572140"/>
            <a:ext cx="857256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8745848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28728" y="3714752"/>
            <a:ext cx="2928958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Самооценка</a:t>
            </a:r>
            <a:endParaRPr lang="ru-RU" sz="2400" b="1" i="1" dirty="0"/>
          </a:p>
        </p:txBody>
      </p:sp>
      <p:sp>
        <p:nvSpPr>
          <p:cNvPr id="13" name="Стрелка влево 12"/>
          <p:cNvSpPr/>
          <p:nvPr/>
        </p:nvSpPr>
        <p:spPr>
          <a:xfrm rot="9726350">
            <a:off x="4429124" y="3357562"/>
            <a:ext cx="928694" cy="2857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6000760" y="2571744"/>
            <a:ext cx="288925" cy="360363"/>
          </a:xfrm>
          <a:prstGeom prst="rect">
            <a:avLst/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CC3300"/>
                </a:solidFill>
              </a:rPr>
              <a:t>п</a:t>
            </a:r>
            <a:endParaRPr lang="ru-RU" b="1" dirty="0">
              <a:solidFill>
                <a:srgbClr val="CC3300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5679289" y="3464719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6143636" y="3429000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000760" y="3500438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6143636" y="314324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6072198" y="3143248"/>
            <a:ext cx="142876" cy="1428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flipV="1">
            <a:off x="6072198" y="3143248"/>
            <a:ext cx="214314" cy="142876"/>
          </a:xfrm>
          <a:prstGeom prst="line">
            <a:avLst/>
          </a:prstGeom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Отношение обучающихся к применению индивидуальных эталонов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543296" cy="382906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Задумал как-то раз цыпленок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Про жизнь цыплячью написать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Его решили осмеять: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Ведь глупый ты ещё, курёнок,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Тебе ли с Пушкиным тягаться,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Уж лучше было бы не браться…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Вот то ли дело мы живём: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Едим, играем, воду пьём,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И рады, веселы всегда,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И не стремимся никуда, 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Уж не такие мы фигуры</a:t>
            </a:r>
          </a:p>
          <a:p>
            <a:pPr>
              <a:buNone/>
            </a:pPr>
            <a:r>
              <a:rPr lang="ru-RU" b="1" dirty="0" smtClean="0">
                <a:solidFill>
                  <a:schemeClr val="tx2"/>
                </a:solidFill>
              </a:rPr>
              <a:t>Чтоб лезть как ты в литературу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1643050"/>
            <a:ext cx="40005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Но наш цыпленок не сдавался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Один рассказик написался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Ну, ясно, первый был плохой,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Зато уж лучше был второй,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А третий стал ещё сильней…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Хочу сказать я для людей,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Что так вот рассуждают: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Пускай вперёд не осуждают,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А лучше пусть сопоставляют,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Но только не Толстого с ним,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А первый труд его с вторым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C00FF"/>
                </a:solidFill>
              </a:rPr>
              <a:t/>
            </a:r>
            <a:br>
              <a:rPr lang="ru-RU" sz="3600" b="1" dirty="0" smtClean="0">
                <a:solidFill>
                  <a:srgbClr val="CC00FF"/>
                </a:solidFill>
              </a:rPr>
            </a:br>
            <a:r>
              <a:rPr lang="ru-RU" sz="3600" b="1" dirty="0" smtClean="0">
                <a:solidFill>
                  <a:srgbClr val="CC00FF"/>
                </a:solidFill>
              </a:rPr>
              <a:t>Уже на начальном этапе использования технологий общего развития личности достигаются следующие результаты: </a:t>
            </a:r>
            <a:br>
              <a:rPr lang="ru-RU" sz="3600" b="1" dirty="0" smtClean="0">
                <a:solidFill>
                  <a:srgbClr val="CC00FF"/>
                </a:solidFill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None/>
            </a:pPr>
            <a:endParaRPr lang="ru-RU" b="1" dirty="0" smtClean="0"/>
          </a:p>
          <a:p>
            <a:pPr marL="358775" indent="-358775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</a:rPr>
              <a:t>1. Возникает заинтересованное отношение учащихся к учению</a:t>
            </a:r>
          </a:p>
          <a:p>
            <a:pPr marL="358775" indent="-358775"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00CC00"/>
                </a:solidFill>
              </a:rPr>
              <a:t>2. Создаётся комфортная психологическая среда, поддерживающая нравственно-ценный характер отношений между всеми участникам учебного процесса</a:t>
            </a:r>
          </a:p>
          <a:p>
            <a:pPr marL="358775" indent="-358775">
              <a:buNone/>
            </a:pPr>
            <a:r>
              <a:rPr lang="ru-RU" b="1" dirty="0" smtClean="0">
                <a:solidFill>
                  <a:srgbClr val="0033CC"/>
                </a:solidFill>
              </a:rPr>
              <a:t>3. Повышается уровень </a:t>
            </a:r>
            <a:r>
              <a:rPr lang="ru-RU" b="1" dirty="0" err="1" smtClean="0">
                <a:solidFill>
                  <a:srgbClr val="0033CC"/>
                </a:solidFill>
              </a:rPr>
              <a:t>обученности</a:t>
            </a:r>
            <a:r>
              <a:rPr lang="ru-RU" b="1" dirty="0" smtClean="0">
                <a:solidFill>
                  <a:srgbClr val="0033CC"/>
                </a:solidFill>
              </a:rPr>
              <a:t> и воспитанности учащихся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23daab50d53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4564856" cy="6858000"/>
          </a:xfrm>
        </p:spPr>
      </p:pic>
      <p:sp>
        <p:nvSpPr>
          <p:cNvPr id="8" name="TextBox 7"/>
          <p:cNvSpPr txBox="1"/>
          <p:nvPr/>
        </p:nvSpPr>
        <p:spPr>
          <a:xfrm>
            <a:off x="4857752" y="428604"/>
            <a:ext cx="407196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Предмет «Иностранный язык» носит </a:t>
            </a:r>
            <a:r>
              <a:rPr lang="ru-RU" sz="2400" dirty="0" err="1" smtClean="0"/>
              <a:t>деятельностный</a:t>
            </a:r>
            <a:r>
              <a:rPr lang="ru-RU" sz="2400" dirty="0" smtClean="0"/>
              <a:t> характер, что соответствует природе младшего школьника, воспринимающего мир целостно, эмоционально и активно. Это позволяет включать иноязычную речевую деятельность в другие виды деятельности, свойственные ребенку данного возраста (игровую, познавательную, художественную, эстетическую и т.п.) </a:t>
            </a:r>
            <a:endParaRPr lang="ru-RU" sz="2400" dirty="0"/>
          </a:p>
        </p:txBody>
      </p:sp>
      <p:pic>
        <p:nvPicPr>
          <p:cNvPr id="9" name="Рисунок 8" descr="8745848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00100" y="142852"/>
            <a:ext cx="72877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 выступления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071678"/>
            <a:ext cx="7858180" cy="34163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Попытка составления образовательной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программы по новому стандарту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" name="Рисунок 9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19288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 smtClean="0"/>
              <a:t>Формирование коммуникативной компетенции младшего школьника на доступном для него уровне в основных видах речевой деятельности: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Цель обучения</a:t>
            </a:r>
          </a:p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иностранному языку в начальных классах</a:t>
            </a:r>
            <a:endParaRPr lang="ru-RU" sz="3600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152689_html_md798fd9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3429000"/>
            <a:ext cx="8858312" cy="2924179"/>
          </a:xfrm>
          <a:prstGeom prst="rect">
            <a:avLst/>
          </a:prstGeom>
        </p:spPr>
      </p:pic>
      <p:pic>
        <p:nvPicPr>
          <p:cNvPr id="6" name="Рисунок 5" descr="8745848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2" descr="x_a97f288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4" name="TextBox 3"/>
          <p:cNvSpPr txBox="1"/>
          <p:nvPr/>
        </p:nvSpPr>
        <p:spPr>
          <a:xfrm>
            <a:off x="500034" y="428604"/>
            <a:ext cx="81439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Изучение предмета «Иностранный язык» направлено на решение следующих задач:</a:t>
            </a:r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20167457">
            <a:off x="132150" y="1080564"/>
            <a:ext cx="4611583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Формирование представлений об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иностранном языке как средстве общения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0169585">
            <a:off x="44437" y="1799935"/>
            <a:ext cx="5890583" cy="369332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Расширение лингвистического кругозора</a:t>
            </a:r>
          </a:p>
        </p:txBody>
      </p:sp>
      <p:sp>
        <p:nvSpPr>
          <p:cNvPr id="9" name="Прямоугольник 8"/>
          <p:cNvSpPr/>
          <p:nvPr/>
        </p:nvSpPr>
        <p:spPr>
          <a:xfrm rot="20153089">
            <a:off x="-297748" y="1916019"/>
            <a:ext cx="8986681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Обеспечение коммуникативно-психологической адаптации к новому языковому миру</a:t>
            </a:r>
          </a:p>
        </p:txBody>
      </p:sp>
      <p:sp>
        <p:nvSpPr>
          <p:cNvPr id="10" name="Прямоугольник 9"/>
          <p:cNvSpPr/>
          <p:nvPr/>
        </p:nvSpPr>
        <p:spPr>
          <a:xfrm rot="20167457">
            <a:off x="-110278" y="2444326"/>
            <a:ext cx="9332325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/>
              <a:t>Развитие личностных качеств, его внимания, мышления, памяти и воображения</a:t>
            </a:r>
            <a:endParaRPr lang="ru-RU" b="1" i="1" dirty="0" smtClean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20167457">
            <a:off x="-42237" y="3103341"/>
            <a:ext cx="9411749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Развитие эмоциональной сферы в процессе обучающих игр, учебных спектаклей</a:t>
            </a:r>
          </a:p>
        </p:txBody>
      </p:sp>
      <p:sp>
        <p:nvSpPr>
          <p:cNvPr id="12" name="Прямоугольник 11"/>
          <p:cNvSpPr/>
          <p:nvPr/>
        </p:nvSpPr>
        <p:spPr>
          <a:xfrm rot="20167457">
            <a:off x="-42237" y="3746283"/>
            <a:ext cx="941174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Приобщение к новому социальному опыту</a:t>
            </a:r>
          </a:p>
        </p:txBody>
      </p:sp>
      <p:sp>
        <p:nvSpPr>
          <p:cNvPr id="13" name="Прямоугольник 12"/>
          <p:cNvSpPr/>
          <p:nvPr/>
        </p:nvSpPr>
        <p:spPr>
          <a:xfrm rot="20167457">
            <a:off x="256612" y="4398712"/>
            <a:ext cx="9105632" cy="369332"/>
          </a:xfrm>
          <a:prstGeom prst="rect">
            <a:avLst/>
          </a:prstGeom>
          <a:solidFill>
            <a:srgbClr val="FF0000"/>
          </a:solidFill>
          <a:ln>
            <a:solidFill>
              <a:srgbClr val="00B0F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Духовно-нравственное воспитание школьника</a:t>
            </a:r>
          </a:p>
        </p:txBody>
      </p:sp>
      <p:sp>
        <p:nvSpPr>
          <p:cNvPr id="14" name="Прямоугольник 13"/>
          <p:cNvSpPr/>
          <p:nvPr/>
        </p:nvSpPr>
        <p:spPr>
          <a:xfrm rot="20167457">
            <a:off x="1465930" y="4852654"/>
            <a:ext cx="7681571" cy="36933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rgbClr val="FF66FF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>Развитие познавательных способностей</a:t>
            </a:r>
          </a:p>
        </p:txBody>
      </p:sp>
      <p:sp>
        <p:nvSpPr>
          <p:cNvPr id="15" name="Прямоугольник 14"/>
          <p:cNvSpPr/>
          <p:nvPr/>
        </p:nvSpPr>
        <p:spPr>
          <a:xfrm rot="20167457">
            <a:off x="3827487" y="5039133"/>
            <a:ext cx="5230711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i="1" dirty="0" smtClean="0"/>
              <a:t>Формирование способности к организации своей учебной деятельности</a:t>
            </a:r>
            <a:endParaRPr lang="ru-RU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6" name="Рисунок 15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3042" y="571480"/>
            <a:ext cx="5929354" cy="83099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Планируемые результаты освоения учебного предмета «Иностранный язык»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2285992"/>
            <a:ext cx="3357586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Личностные результаты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2285992"/>
            <a:ext cx="3286148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</a:rPr>
              <a:t>Метапредметные</a:t>
            </a:r>
            <a:r>
              <a:rPr lang="ru-RU" sz="2800" b="1" i="1" dirty="0" smtClean="0">
                <a:solidFill>
                  <a:srgbClr val="FF0000"/>
                </a:solidFill>
              </a:rPr>
              <a:t> результаты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4500570"/>
            <a:ext cx="4572884" cy="13849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Предметные результаты освоения учебного предмета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429124" y="1571612"/>
            <a:ext cx="428628" cy="26432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2300556">
            <a:off x="3589901" y="1541632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9013232">
            <a:off x="5314990" y="1535438"/>
            <a:ext cx="357190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43174" y="2000240"/>
            <a:ext cx="6115064" cy="4257692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pPr lvl="0"/>
            <a:r>
              <a:rPr lang="ru-RU" sz="2400" dirty="0" smtClean="0"/>
              <a:t>общее представление о мире как о многоязычном и поликультурном сообществе;</a:t>
            </a:r>
          </a:p>
          <a:p>
            <a:pPr lvl="0"/>
            <a:r>
              <a:rPr lang="ru-RU" sz="2400" dirty="0" smtClean="0"/>
              <a:t>осознание языка, в том числе иностранного, как основного средства общения между людьми;</a:t>
            </a:r>
          </a:p>
          <a:p>
            <a:pPr lvl="0"/>
            <a:r>
              <a:rPr lang="ru-RU" sz="2400" dirty="0" smtClean="0"/>
              <a:t>знакомство с миром зарубежных сверстников с использованием средств изучаемого иностранного языка (через детский фольклор, некоторые образцы детской художественной литературы, традиции).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501122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Личностные результаты изучения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иностранного языка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5400000">
            <a:off x="214282" y="2214554"/>
            <a:ext cx="3286148" cy="1428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43174" y="2000240"/>
            <a:ext cx="6115064" cy="4257692"/>
          </a:xfrm>
          <a:solidFill>
            <a:schemeClr val="bg2">
              <a:lumMod val="90000"/>
            </a:schemeClr>
          </a:solidFill>
        </p:spPr>
        <p:txBody>
          <a:bodyPr>
            <a:normAutofit fontScale="92500"/>
          </a:bodyPr>
          <a:lstStyle/>
          <a:p>
            <a:pPr lvl="0"/>
            <a:r>
              <a:rPr lang="ru-RU" sz="2400" dirty="0" smtClean="0"/>
              <a:t>развитие умения взаимодействовать с окружающими, выполняя разные роли;</a:t>
            </a:r>
          </a:p>
          <a:p>
            <a:pPr lvl="0"/>
            <a:r>
              <a:rPr lang="ru-RU" sz="2400" dirty="0" smtClean="0"/>
              <a:t>развитие коммуникативных способностей;</a:t>
            </a:r>
          </a:p>
          <a:p>
            <a:pPr lvl="0"/>
            <a:r>
              <a:rPr lang="ru-RU" sz="2400" dirty="0" smtClean="0"/>
              <a:t>расширение общего лингвистического кругозора;</a:t>
            </a:r>
          </a:p>
          <a:p>
            <a:pPr lvl="0"/>
            <a:r>
              <a:rPr lang="ru-RU" sz="2400" dirty="0" smtClean="0"/>
              <a:t>развитие познавательной, эмоциональной и волевой сфер; формирование мотивации к изучению иностранного языка;</a:t>
            </a:r>
          </a:p>
          <a:p>
            <a:r>
              <a:rPr lang="ru-RU" sz="2400" dirty="0" smtClean="0"/>
              <a:t>овладение умением координированной работы с разными компонентами учебно-методического комплекта.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501122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err="1" smtClean="0">
                <a:solidFill>
                  <a:srgbClr val="FF0000"/>
                </a:solidFill>
              </a:rPr>
              <a:t>Метапредметными</a:t>
            </a:r>
            <a:r>
              <a:rPr lang="ru-RU" sz="2800" b="1" i="1" dirty="0" smtClean="0">
                <a:solidFill>
                  <a:srgbClr val="FF0000"/>
                </a:solidFill>
              </a:rPr>
              <a:t> результатами изучения иностранного языка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5400000">
            <a:off x="214282" y="2214554"/>
            <a:ext cx="3286148" cy="1428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43174" y="1928802"/>
            <a:ext cx="6115064" cy="4071966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приобретение начальных навыков общения в устной и письменной форме с носителями иностранного языка;</a:t>
            </a:r>
          </a:p>
          <a:p>
            <a:pPr lvl="0"/>
            <a:r>
              <a:rPr lang="ru-RU" sz="2400" dirty="0" smtClean="0"/>
              <a:t>освоение начальных лингвистических представлений;</a:t>
            </a:r>
          </a:p>
          <a:p>
            <a:pPr lvl="0"/>
            <a:r>
              <a:rPr lang="ru-RU" sz="2400" dirty="0" err="1" smtClean="0"/>
              <a:t>сформированность</a:t>
            </a:r>
            <a:r>
              <a:rPr lang="ru-RU" sz="2400" dirty="0" smtClean="0"/>
              <a:t> дружелюбного отношения и толерантности к носителям другого языка.</a:t>
            </a:r>
          </a:p>
          <a:p>
            <a:pPr lvl="0"/>
            <a:endParaRPr lang="ru-RU" sz="2400" dirty="0" smtClean="0"/>
          </a:p>
          <a:p>
            <a:pPr lvl="0"/>
            <a:endParaRPr lang="ru-RU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85720" y="285728"/>
            <a:ext cx="8501122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Предметные результаты освоения учебного предмета «Иностранный язык»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Стрелка углом вверх 3"/>
          <p:cNvSpPr/>
          <p:nvPr/>
        </p:nvSpPr>
        <p:spPr>
          <a:xfrm rot="5400000">
            <a:off x="214282" y="2214554"/>
            <a:ext cx="3286148" cy="142876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785794"/>
          </a:xfrm>
        </p:spPr>
        <p:txBody>
          <a:bodyPr>
            <a:noAutofit/>
          </a:bodyPr>
          <a:lstStyle/>
          <a:p>
            <a:r>
              <a:rPr lang="ru-RU" sz="6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6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2500306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 descr="shkol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357298"/>
            <a:ext cx="7929618" cy="48577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86512" y="6488668"/>
            <a:ext cx="2857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Пивкина Анна Николаевна</a:t>
            </a:r>
            <a:endParaRPr lang="ru-RU" i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Связано с вызовами  времени.</a:t>
            </a:r>
          </a:p>
          <a:p>
            <a:pPr>
              <a:buNone/>
            </a:pPr>
            <a:endParaRPr lang="ru-RU" sz="2400" b="1" i="1" dirty="0" smtClean="0">
              <a:solidFill>
                <a:srgbClr val="FF0000"/>
              </a:solidFill>
            </a:endParaRPr>
          </a:p>
          <a:p>
            <a:pPr algn="just"/>
            <a:r>
              <a:rPr lang="ru-RU" sz="4400" b="1" i="1" dirty="0" smtClean="0">
                <a:solidFill>
                  <a:srgbClr val="FF0000"/>
                </a:solidFill>
              </a:rPr>
              <a:t>Подрастающее поколение, растущее в новых социальных условиях нельзя воспитывать старыми методами.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Необходимость внедрения ФГОС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Autofit/>
          </a:bodyPr>
          <a:lstStyle/>
          <a:p>
            <a:pPr algn="just"/>
            <a:r>
              <a:rPr lang="ru-RU" sz="2600" b="1" i="1" u="sng" dirty="0" smtClean="0">
                <a:solidFill>
                  <a:schemeClr val="accent3">
                    <a:lumMod val="50000"/>
                  </a:schemeClr>
                </a:solidFill>
              </a:rPr>
              <a:t>Вербальный (словесный), авторитарный подход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 к обучению (в мире не используется уже 50 лет, только у нас): принуждение, репродуктивные действия (</a:t>
            </a:r>
            <a:r>
              <a:rPr lang="ru-RU" sz="2600" b="1" i="1" dirty="0" err="1" smtClean="0">
                <a:solidFill>
                  <a:schemeClr val="accent3">
                    <a:lumMod val="50000"/>
                  </a:schemeClr>
                </a:solidFill>
              </a:rPr>
              <a:t>действия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 по образцу), 90% времени на уроке говорит учитель.</a:t>
            </a:r>
          </a:p>
          <a:p>
            <a:pPr algn="just">
              <a:buNone/>
            </a:pPr>
            <a:endParaRPr lang="ru-RU" sz="16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just"/>
            <a:r>
              <a:rPr lang="ru-RU" sz="2600" b="1" i="1" u="sng" dirty="0" err="1" smtClean="0">
                <a:solidFill>
                  <a:schemeClr val="accent3">
                    <a:lumMod val="50000"/>
                  </a:schemeClr>
                </a:solidFill>
              </a:rPr>
              <a:t>Деятельностный</a:t>
            </a:r>
            <a:r>
              <a:rPr lang="ru-RU" sz="2600" b="1" i="1" u="sng" dirty="0" smtClean="0">
                <a:solidFill>
                  <a:schemeClr val="accent3">
                    <a:lumMod val="50000"/>
                  </a:schemeClr>
                </a:solidFill>
              </a:rPr>
              <a:t> подход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 к обучению (используется во всем мире): собственная деятельность, интенсивное речевое взаимодействие, исключение средств 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принуждения (добровольное 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участие учащихся в деятельности), отказ от репродуктивных действий, отсутствие оценивания (</a:t>
            </a:r>
            <a:r>
              <a:rPr lang="ru-RU" sz="2600" b="1" i="1" dirty="0" err="1" smtClean="0">
                <a:solidFill>
                  <a:schemeClr val="accent3">
                    <a:lumMod val="50000"/>
                  </a:schemeClr>
                </a:solidFill>
              </a:rPr>
              <a:t>самооценивание</a:t>
            </a:r>
            <a:r>
              <a:rPr lang="ru-RU" sz="2600" b="1" i="1" dirty="0" smtClean="0">
                <a:solidFill>
                  <a:schemeClr val="accent3">
                    <a:lumMod val="50000"/>
                  </a:schemeClr>
                </a:solidFill>
              </a:rPr>
              <a:t>).</a:t>
            </a:r>
            <a:endParaRPr lang="ru-RU" sz="2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0"/>
            <a:ext cx="81765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Подходы к обучению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 fontScale="90000"/>
          </a:bodyPr>
          <a:lstStyle/>
          <a:p>
            <a:pPr marL="342900" indent="-342900" eaLnBrk="0" hangingPunct="0">
              <a:spcBef>
                <a:spcPts val="1200"/>
              </a:spcBef>
              <a:tabLst>
                <a:tab pos="858838" algn="l"/>
              </a:tabLst>
              <a:defRPr/>
            </a:pP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1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деятельностный</a:t>
            </a: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 подход</a:t>
            </a:r>
            <a:b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r>
              <a:rPr lang="ru-RU" sz="31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>Является  основой новых ФГОС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Bookman Old Style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Изменяется  целевая установка всей системы образования </a:t>
            </a:r>
            <a:r>
              <a:rPr lang="ru-RU" b="1" dirty="0" smtClean="0"/>
              <a:t>– от информирования  учащихся  </a:t>
            </a:r>
            <a:r>
              <a:rPr lang="ru-RU" b="1" dirty="0" smtClean="0">
                <a:solidFill>
                  <a:srgbClr val="0070C0"/>
                </a:solidFill>
              </a:rPr>
              <a:t>к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70C0"/>
                </a:solidFill>
              </a:rPr>
              <a:t>самостоятельному</a:t>
            </a:r>
            <a:r>
              <a:rPr lang="ru-RU" b="1" dirty="0" smtClean="0"/>
              <a:t>  </a:t>
            </a:r>
            <a:r>
              <a:rPr lang="ru-RU" b="1" dirty="0" smtClean="0">
                <a:solidFill>
                  <a:srgbClr val="0070C0"/>
                </a:solidFill>
              </a:rPr>
              <a:t>добыванию  знаний  и применению  их в  жизненной ситуации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8501122" cy="4857784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Цель обновленной системы образования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– развитие самостоятельной, независимой творческой, коммуникабельной, способной к саморазвитию Личности, которая умеет быстро меняться, адаптироваться.</a:t>
            </a:r>
          </a:p>
          <a:p>
            <a:pPr marL="0" indent="0" algn="just">
              <a:buNone/>
            </a:pPr>
            <a:endParaRPr lang="ru-RU" sz="10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</a:rPr>
              <a:t>Цель старой системы образования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–обеспечение учащихся знаниями, умениями навыками, где формируется послушный управляемый исполнитель.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0"/>
            <a:ext cx="657789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 новой и старой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 образования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5114948"/>
          </a:xfrm>
        </p:spPr>
        <p:txBody>
          <a:bodyPr>
            <a:normAutofit/>
          </a:bodyPr>
          <a:lstStyle/>
          <a:p>
            <a:pPr marL="0" indent="447675" algn="just">
              <a:buNone/>
            </a:pPr>
            <a:r>
              <a:rPr lang="ru-RU" sz="3300" b="1" i="1" dirty="0" smtClean="0"/>
              <a:t>Модульное построение учебного материала.</a:t>
            </a:r>
          </a:p>
          <a:p>
            <a:pPr marL="0" indent="447675" algn="just">
              <a:buNone/>
            </a:pPr>
            <a:r>
              <a:rPr lang="ru-RU" sz="3300" b="1" i="1" dirty="0" smtClean="0"/>
              <a:t>Модуль – это отрезок учебного времени постановки одной «стратегической» задачи до другой.</a:t>
            </a:r>
          </a:p>
          <a:p>
            <a:pPr marL="0" indent="447675" algn="just">
              <a:buNone/>
            </a:pPr>
            <a:r>
              <a:rPr lang="ru-RU" sz="3300" b="1" i="1" dirty="0" smtClean="0"/>
              <a:t>Он соответствует теме или нескольким темам.</a:t>
            </a:r>
          </a:p>
          <a:p>
            <a:pPr marL="0" indent="447675" algn="just">
              <a:buNone/>
            </a:pPr>
            <a:r>
              <a:rPr lang="ru-RU" sz="3300" b="1" i="1" dirty="0" smtClean="0"/>
              <a:t>Временные рамки модуля задаются программой.</a:t>
            </a:r>
            <a:endParaRPr lang="ru-RU" sz="33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0"/>
            <a:ext cx="88233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Новые требования к основным</a:t>
            </a:r>
          </a:p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образовательным программам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142852"/>
            <a:ext cx="81712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Структура модуля 50 на50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142984"/>
          <a:ext cx="9144000" cy="5715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14348" y="2071678"/>
            <a:ext cx="278608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50 % времени на проблему и содержание нового материала</a:t>
            </a:r>
            <a:endParaRPr lang="ru-RU" sz="36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86446" y="2071678"/>
            <a:ext cx="27860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50 % </a:t>
            </a:r>
            <a:r>
              <a:rPr lang="ru-RU" sz="3600" b="1" i="1" dirty="0" smtClean="0"/>
              <a:t>применение знаний в жизненной ситуации</a:t>
            </a:r>
            <a:endParaRPr lang="ru-RU" sz="3600" b="1" i="1" dirty="0"/>
          </a:p>
        </p:txBody>
      </p:sp>
      <p:pic>
        <p:nvPicPr>
          <p:cNvPr id="11" name="Рисунок 10" descr="87458484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5114948"/>
          </a:xfrm>
        </p:spPr>
        <p:txBody>
          <a:bodyPr>
            <a:normAutofit fontScale="92500" lnSpcReduction="20000"/>
          </a:bodyPr>
          <a:lstStyle/>
          <a:p>
            <a:pPr marL="0" indent="447675" algn="just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1. Выделите модули в преподаваемой вами учебной дисциплине.</a:t>
            </a:r>
          </a:p>
          <a:p>
            <a:pPr marL="0" indent="447675" algn="just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336600"/>
                </a:solidFill>
              </a:rPr>
              <a:t>2. Определите количество </a:t>
            </a:r>
            <a:r>
              <a:rPr lang="ru-RU" b="1" i="1" dirty="0" err="1" smtClean="0">
                <a:solidFill>
                  <a:srgbClr val="336600"/>
                </a:solidFill>
              </a:rPr>
              <a:t>осваеваемых</a:t>
            </a:r>
            <a:r>
              <a:rPr lang="ru-RU" b="1" i="1" dirty="0" smtClean="0">
                <a:solidFill>
                  <a:srgbClr val="336600"/>
                </a:solidFill>
              </a:rPr>
              <a:t> по программе  основных дидактических единиц (фундаментальное ядро образования).</a:t>
            </a:r>
          </a:p>
          <a:p>
            <a:pPr marL="0" indent="447675" algn="just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3. Продумайте их оформление в удобных для запоминания схематизмах.</a:t>
            </a:r>
          </a:p>
          <a:p>
            <a:pPr marL="0" indent="447675" algn="just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336600"/>
                </a:solidFill>
              </a:rPr>
              <a:t>4. Сформулируйте УУД,  которыми должен овладеть учащийся, осваивающий вашу программу.</a:t>
            </a:r>
          </a:p>
          <a:p>
            <a:pPr marL="0" indent="447675" algn="just">
              <a:buFont typeface="Wingdings" pitchFamily="2" charset="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5. Подготовьте варианты для применения полученных знаний в жизненной ситуации.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0"/>
            <a:ext cx="692948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Начните проектирование</a:t>
            </a:r>
          </a:p>
          <a:p>
            <a:pPr algn="ctr"/>
            <a:r>
              <a:rPr lang="ru-RU" sz="32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деятельностно-ориентированных</a:t>
            </a:r>
            <a:endParaRPr lang="ru-RU" sz="3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программ нового поколения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8745848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229" y="6500835"/>
            <a:ext cx="1868771" cy="35716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</TotalTime>
  <Words>1112</Words>
  <PresentationFormat>Экран (4:3)</PresentationFormat>
  <Paragraphs>158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  деятельностный подход Является  основой новых ФГОС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специальное повторение</vt:lpstr>
      <vt:lpstr>Слайд 16</vt:lpstr>
      <vt:lpstr>Отношение обучающихся к применению индивидуальных эталонов</vt:lpstr>
      <vt:lpstr> Уже на начальном этапе использования технологий общего развития личности достигаются следующие результаты:  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Докладчик Макова Яна</dc:title>
  <dc:creator>Asus</dc:creator>
  <cp:lastModifiedBy>Asus</cp:lastModifiedBy>
  <cp:revision>106</cp:revision>
  <dcterms:created xsi:type="dcterms:W3CDTF">2012-08-23T14:11:56Z</dcterms:created>
  <dcterms:modified xsi:type="dcterms:W3CDTF">2012-11-01T04:36:07Z</dcterms:modified>
</cp:coreProperties>
</file>