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303" r:id="rId4"/>
    <p:sldId id="320" r:id="rId5"/>
    <p:sldId id="321" r:id="rId6"/>
    <p:sldId id="304" r:id="rId7"/>
    <p:sldId id="322" r:id="rId8"/>
    <p:sldId id="319" r:id="rId9"/>
    <p:sldId id="315" r:id="rId10"/>
    <p:sldId id="307" r:id="rId11"/>
    <p:sldId id="311" r:id="rId12"/>
    <p:sldId id="316" r:id="rId13"/>
    <p:sldId id="313" r:id="rId14"/>
    <p:sldId id="310" r:id="rId15"/>
    <p:sldId id="305" r:id="rId16"/>
    <p:sldId id="317" r:id="rId17"/>
    <p:sldId id="314" r:id="rId18"/>
    <p:sldId id="318" r:id="rId19"/>
    <p:sldId id="306" r:id="rId20"/>
    <p:sldId id="308" r:id="rId21"/>
    <p:sldId id="312" r:id="rId22"/>
    <p:sldId id="301" r:id="rId23"/>
    <p:sldId id="265" r:id="rId24"/>
    <p:sldId id="302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5CB090"/>
    <a:srgbClr val="8AF68A"/>
    <a:srgbClr val="808000"/>
    <a:srgbClr val="009900"/>
    <a:srgbClr val="FFFF66"/>
    <a:srgbClr val="99FF66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72A6A-0F63-4C0C-99B5-CF1963DFA646}" type="datetimeFigureOut">
              <a:rPr lang="ru-RU"/>
              <a:pPr>
                <a:defRPr/>
              </a:pPr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A62F8-F975-4070-89CE-B16A342EBC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A3361-9F9D-458A-9067-47FBC90AF5C8}" type="datetimeFigureOut">
              <a:rPr lang="ru-RU"/>
              <a:pPr>
                <a:defRPr/>
              </a:pPr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53FD0-5E54-437C-BDBA-738F82F33B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9EB66-8F1D-4A4B-BBAE-88B86DA7F833}" type="datetimeFigureOut">
              <a:rPr lang="ru-RU"/>
              <a:pPr>
                <a:defRPr/>
              </a:pPr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DE820-A29E-40AC-B43E-5D7FD54E9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5223B-E96F-4941-92CC-85D8416B0B15}" type="datetimeFigureOut">
              <a:rPr lang="ru-RU"/>
              <a:pPr>
                <a:defRPr/>
              </a:pPr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5DEC8-91D1-4608-8698-AACC641AF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CB769-7DF6-42D0-BA7B-3BB32F3D8C01}" type="datetimeFigureOut">
              <a:rPr lang="ru-RU"/>
              <a:pPr>
                <a:defRPr/>
              </a:pPr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AD904-3264-42C5-A0EE-2FA7A7E11B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98E22-052B-448A-9359-89E0EAB1F2CB}" type="datetimeFigureOut">
              <a:rPr lang="ru-RU"/>
              <a:pPr>
                <a:defRPr/>
              </a:pPr>
              <a:t>30.11.2012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0EC8F-438F-4ED2-8944-BC56FFC4D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1DDEA-EBFB-4893-BC68-3D4041F7E56B}" type="datetimeFigureOut">
              <a:rPr lang="ru-RU"/>
              <a:pPr>
                <a:defRPr/>
              </a:pPr>
              <a:t>30.11.2012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36F30-5DB6-433C-917D-2B47B0A07E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B8488-B5B8-443D-8230-9655C8CBED3B}" type="datetimeFigureOut">
              <a:rPr lang="ru-RU"/>
              <a:pPr>
                <a:defRPr/>
              </a:pPr>
              <a:t>30.11.2012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5D114-22B9-4911-8ED9-46F9C54D4D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9EE0D-1767-4087-BD84-1D44DC013FFF}" type="datetimeFigureOut">
              <a:rPr lang="ru-RU"/>
              <a:pPr>
                <a:defRPr/>
              </a:pPr>
              <a:t>30.11.2012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1F2DD-CFCF-4058-9E86-A6E0F7C89C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CE8CC-F358-4E2E-98C5-675F0A7A5F0A}" type="datetimeFigureOut">
              <a:rPr lang="ru-RU"/>
              <a:pPr>
                <a:defRPr/>
              </a:pPr>
              <a:t>30.11.2012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BCE11-96F5-48C6-9B16-9473A8BDA6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CA419-3F67-43FC-ABCA-58A668AE2F67}" type="datetimeFigureOut">
              <a:rPr lang="ru-RU"/>
              <a:pPr>
                <a:defRPr/>
              </a:pPr>
              <a:t>30.11.2012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CCABF-28BB-44A5-8160-92A61C3A5B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3694F2-75A9-45B9-9234-D31EDD7CE525}" type="datetimeFigureOut">
              <a:rPr lang="ru-RU"/>
              <a:pPr>
                <a:defRPr/>
              </a:pPr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4ACC19-05A1-4DDB-B655-1DEFE5AF4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://www.fipi.ru/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7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jpeg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2268538" y="1484313"/>
            <a:ext cx="6289675" cy="2055812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FFCC00"/>
                </a:solidFill>
                <a:latin typeface="Arial" charset="0"/>
              </a:rPr>
              <a:t>Советы</a:t>
            </a:r>
            <a:r>
              <a:rPr lang="ru-RU" sz="4800" b="1" smtClean="0">
                <a:solidFill>
                  <a:srgbClr val="FFCC00"/>
                </a:solidFill>
                <a:latin typeface="Arial" charset="0"/>
              </a:rPr>
              <a:t/>
            </a:r>
            <a:br>
              <a:rPr lang="ru-RU" sz="4800" b="1" smtClean="0">
                <a:solidFill>
                  <a:srgbClr val="FFCC00"/>
                </a:solidFill>
                <a:latin typeface="Arial" charset="0"/>
              </a:rPr>
            </a:br>
            <a:r>
              <a:rPr lang="ru-RU" sz="4800" b="1" smtClean="0">
                <a:solidFill>
                  <a:srgbClr val="FFCC00"/>
                </a:solidFill>
                <a:latin typeface="Arial" charset="0"/>
              </a:rPr>
              <a:t>по написанию </a:t>
            </a:r>
            <a:br>
              <a:rPr lang="ru-RU" sz="4800" b="1" smtClean="0">
                <a:solidFill>
                  <a:srgbClr val="FFCC00"/>
                </a:solidFill>
                <a:latin typeface="Arial" charset="0"/>
              </a:rPr>
            </a:br>
            <a:r>
              <a:rPr lang="ru-RU" sz="4800" b="1" smtClean="0">
                <a:solidFill>
                  <a:srgbClr val="FFCC00"/>
                </a:solidFill>
                <a:latin typeface="Arial" charset="0"/>
              </a:rPr>
              <a:t>сочинения</a:t>
            </a:r>
            <a:br>
              <a:rPr lang="ru-RU" sz="4800" b="1" smtClean="0">
                <a:solidFill>
                  <a:srgbClr val="FFCC00"/>
                </a:solidFill>
                <a:latin typeface="Arial" charset="0"/>
              </a:rPr>
            </a:br>
            <a:r>
              <a:rPr lang="ru-RU" sz="4800" b="1" smtClean="0">
                <a:solidFill>
                  <a:srgbClr val="FFCC00"/>
                </a:solidFill>
                <a:latin typeface="Arial" charset="0"/>
              </a:rPr>
              <a:t> </a:t>
            </a:r>
            <a:r>
              <a:rPr lang="ru-RU" sz="3200" b="1" smtClean="0">
                <a:solidFill>
                  <a:srgbClr val="FFCC00"/>
                </a:solidFill>
                <a:latin typeface="Arial" charset="0"/>
              </a:rPr>
              <a:t>Часть С2</a:t>
            </a: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675" y="4221163"/>
            <a:ext cx="5400675" cy="863600"/>
          </a:xfrm>
        </p:spPr>
        <p:txBody>
          <a:bodyPr/>
          <a:lstStyle/>
          <a:p>
            <a:pPr eaLnBrk="1" hangingPunct="1"/>
            <a:endParaRPr lang="ru-RU" sz="1800" b="1" smtClean="0">
              <a:solidFill>
                <a:srgbClr val="FFFF99"/>
              </a:solidFill>
              <a:latin typeface="Arial" charset="0"/>
            </a:endParaRPr>
          </a:p>
          <a:p>
            <a:pPr eaLnBrk="1" hangingPunct="1"/>
            <a:r>
              <a:rPr lang="ru-RU" sz="1800" b="1" smtClean="0">
                <a:solidFill>
                  <a:srgbClr val="FFFF66"/>
                </a:solidFill>
                <a:latin typeface="Arial" charset="0"/>
              </a:rPr>
              <a:t>(По темам сборника И. П. Цыбулько)</a:t>
            </a:r>
          </a:p>
        </p:txBody>
      </p:sp>
      <p:sp>
        <p:nvSpPr>
          <p:cNvPr id="21" name="Минус 20"/>
          <p:cNvSpPr/>
          <p:nvPr/>
        </p:nvSpPr>
        <p:spPr>
          <a:xfrm rot="19618086">
            <a:off x="674688" y="5768975"/>
            <a:ext cx="914400" cy="914400"/>
          </a:xfrm>
          <a:prstGeom prst="mathMin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3317" name="Рисунок 12" descr="0_8d885_57144c4b_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333375"/>
            <a:ext cx="13684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Box 13"/>
          <p:cNvSpPr txBox="1">
            <a:spLocks noChangeArrowheads="1"/>
          </p:cNvSpPr>
          <p:nvPr/>
        </p:nvSpPr>
        <p:spPr bwMode="auto">
          <a:xfrm>
            <a:off x="971550" y="692150"/>
            <a:ext cx="9350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CC00"/>
                </a:solidFill>
              </a:rPr>
              <a:t> </a:t>
            </a:r>
            <a:r>
              <a:rPr lang="ru-RU" sz="2000" b="1">
                <a:solidFill>
                  <a:srgbClr val="00CC00"/>
                </a:solidFill>
              </a:rPr>
              <a:t>ГИА</a:t>
            </a:r>
          </a:p>
          <a:p>
            <a:r>
              <a:rPr lang="ru-RU" sz="2000" b="1">
                <a:solidFill>
                  <a:srgbClr val="00CC00"/>
                </a:solidFill>
              </a:rPr>
              <a:t> 2013</a:t>
            </a:r>
          </a:p>
        </p:txBody>
      </p:sp>
      <p:pic>
        <p:nvPicPr>
          <p:cNvPr id="13319" name="Picture 7" descr="3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80251">
            <a:off x="1116013" y="2492375"/>
            <a:ext cx="1900237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3924300" y="5516563"/>
            <a:ext cx="49895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FFFF66"/>
                </a:solidFill>
              </a:rPr>
              <a:t>Беспалова Татьяна Васильевна,</a:t>
            </a:r>
          </a:p>
          <a:p>
            <a:r>
              <a:rPr lang="ru-RU" sz="1600" b="1">
                <a:solidFill>
                  <a:srgbClr val="FFFF66"/>
                </a:solidFill>
              </a:rPr>
              <a:t>учитель русского языка и литературы</a:t>
            </a:r>
          </a:p>
          <a:p>
            <a:r>
              <a:rPr lang="ru-RU" sz="1600" b="1">
                <a:solidFill>
                  <a:srgbClr val="FFFF66"/>
                </a:solidFill>
              </a:rPr>
              <a:t>МБОУ ООШ № 3 г. Мыски Кемеровской обл.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/>
          </p:nvPr>
        </p:nvSpPr>
        <p:spPr>
          <a:xfrm>
            <a:off x="457200" y="549275"/>
            <a:ext cx="8002588" cy="868363"/>
          </a:xfrm>
        </p:spPr>
        <p:txBody>
          <a:bodyPr/>
          <a:lstStyle/>
          <a:p>
            <a:pPr>
              <a:defRPr/>
            </a:pPr>
            <a:r>
              <a:rPr lang="ru-RU" b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Композиция </a:t>
            </a:r>
            <a:br>
              <a:rPr lang="ru-RU" b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b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сочинения-рассуждения</a:t>
            </a:r>
          </a:p>
        </p:txBody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>
          <a:xfrm>
            <a:off x="457200" y="1916113"/>
            <a:ext cx="8002588" cy="4210050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</a:t>
            </a:r>
            <a:r>
              <a:rPr lang="ru-RU" sz="2800" b="1" smtClean="0">
                <a:latin typeface="Arial" charset="0"/>
              </a:rPr>
              <a:t>1. Вступление. Тезис</a:t>
            </a:r>
            <a:endParaRPr lang="ru-RU" sz="2800" smtClean="0">
              <a:latin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ru-RU" sz="2800" smtClean="0">
                <a:latin typeface="Arial" charset="0"/>
              </a:rPr>
              <a:t>       Формулировка тезиса (главной мысли, которую необходимо аргументировать). </a:t>
            </a: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ru-RU" sz="2800" b="1" smtClean="0">
                <a:latin typeface="Arial" charset="0"/>
              </a:rPr>
              <a:t>   2. Основная часть. Доказательства </a:t>
            </a: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ru-RU" sz="2800" b="1" smtClean="0">
                <a:latin typeface="Arial" charset="0"/>
              </a:rPr>
              <a:t>       </a:t>
            </a:r>
            <a:r>
              <a:rPr lang="ru-RU" sz="2800" smtClean="0">
                <a:latin typeface="Arial" charset="0"/>
              </a:rPr>
              <a:t>Теоретическое рассуждение (как ты понимаешь это высказывание), подкреплённое двумя примерами. </a:t>
            </a:r>
            <a:r>
              <a:rPr lang="ru-RU" sz="2800" b="1" smtClean="0">
                <a:latin typeface="Arial" charset="0"/>
              </a:rPr>
              <a:t> </a:t>
            </a: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ru-RU" sz="2800" b="1" smtClean="0">
                <a:latin typeface="Arial" charset="0"/>
              </a:rPr>
              <a:t>   3. Заключение. Вывод</a:t>
            </a: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ru-RU" sz="2800" b="1" smtClean="0">
                <a:latin typeface="Arial" charset="0"/>
              </a:rPr>
              <a:t>     </a:t>
            </a:r>
            <a:r>
              <a:rPr lang="ru-RU" sz="2000" b="1" i="1" smtClean="0">
                <a:solidFill>
                  <a:srgbClr val="00CC00"/>
                </a:solidFill>
                <a:latin typeface="Arial" charset="0"/>
              </a:rPr>
              <a:t>Каждая часть сочинения пишется с красной строки.</a:t>
            </a:r>
          </a:p>
          <a:p>
            <a:pPr>
              <a:lnSpc>
                <a:spcPct val="90000"/>
              </a:lnSpc>
              <a:defRPr/>
            </a:pPr>
            <a:endParaRPr lang="ru-RU" sz="2000" i="1" smtClean="0">
              <a:solidFill>
                <a:srgbClr val="00CC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Выгнутая вверх стрелка 18"/>
          <p:cNvSpPr>
            <a:spLocks noChangeArrowheads="1"/>
          </p:cNvSpPr>
          <p:nvPr/>
        </p:nvSpPr>
        <p:spPr bwMode="auto">
          <a:xfrm>
            <a:off x="1619250" y="1052513"/>
            <a:ext cx="5761038" cy="1081087"/>
          </a:xfrm>
          <a:prstGeom prst="curvedDownArrow">
            <a:avLst>
              <a:gd name="adj1" fmla="val 21932"/>
              <a:gd name="adj2" fmla="val 43840"/>
              <a:gd name="adj3" fmla="val 25000"/>
            </a:avLst>
          </a:prstGeom>
          <a:solidFill>
            <a:srgbClr val="00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4" name="Выгнутая вверх стрелка 19"/>
          <p:cNvSpPr>
            <a:spLocks noChangeArrowheads="1"/>
          </p:cNvSpPr>
          <p:nvPr/>
        </p:nvSpPr>
        <p:spPr bwMode="auto">
          <a:xfrm rot="10800000">
            <a:off x="1692275" y="4292600"/>
            <a:ext cx="5643563" cy="928688"/>
          </a:xfrm>
          <a:prstGeom prst="curvedDownArrow">
            <a:avLst>
              <a:gd name="adj1" fmla="val 25011"/>
              <a:gd name="adj2" fmla="val 49994"/>
              <a:gd name="adj3" fmla="val 25000"/>
            </a:avLst>
          </a:prstGeom>
          <a:solidFill>
            <a:srgbClr val="00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rot="10800000"/>
          <a:lstStyle/>
          <a:p>
            <a:endParaRPr lang="ru-RU"/>
          </a:p>
        </p:txBody>
      </p:sp>
      <p:sp>
        <p:nvSpPr>
          <p:cNvPr id="23555" name="Rectangle 11"/>
          <p:cNvSpPr>
            <a:spLocks noChangeArrowheads="1"/>
          </p:cNvSpPr>
          <p:nvPr/>
        </p:nvSpPr>
        <p:spPr bwMode="auto">
          <a:xfrm>
            <a:off x="3059113" y="3357563"/>
            <a:ext cx="3024187" cy="720725"/>
          </a:xfrm>
          <a:prstGeom prst="rect">
            <a:avLst/>
          </a:prstGeom>
          <a:solidFill>
            <a:srgbClr val="5CB09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6" name="Oval 13"/>
          <p:cNvSpPr>
            <a:spLocks noChangeArrowheads="1"/>
          </p:cNvSpPr>
          <p:nvPr/>
        </p:nvSpPr>
        <p:spPr bwMode="auto">
          <a:xfrm>
            <a:off x="2916238" y="2133600"/>
            <a:ext cx="3313112" cy="1081088"/>
          </a:xfrm>
          <a:prstGeom prst="ellipse">
            <a:avLst/>
          </a:prstGeom>
          <a:solidFill>
            <a:srgbClr val="5CB09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Теоретические </a:t>
            </a:r>
          </a:p>
          <a:p>
            <a:pPr algn="ctr"/>
            <a:r>
              <a:rPr lang="ru-RU" sz="2400" b="1"/>
              <a:t>рассуждения</a:t>
            </a:r>
          </a:p>
        </p:txBody>
      </p:sp>
      <p:sp>
        <p:nvSpPr>
          <p:cNvPr id="17" name="Oval 12"/>
          <p:cNvSpPr>
            <a:spLocks noChangeArrowheads="1"/>
          </p:cNvSpPr>
          <p:nvPr/>
        </p:nvSpPr>
        <p:spPr bwMode="gray">
          <a:xfrm>
            <a:off x="539750" y="2349500"/>
            <a:ext cx="1747838" cy="1473200"/>
          </a:xfrm>
          <a:prstGeom prst="ellipse">
            <a:avLst/>
          </a:prstGeom>
          <a:solidFill>
            <a:srgbClr val="00FF00"/>
          </a:solidFill>
          <a:ln w="38100">
            <a:solidFill>
              <a:srgbClr val="FFFFFF"/>
            </a:solidFill>
            <a:round/>
            <a:headEnd/>
            <a:tailEnd/>
          </a:ln>
          <a:effectLst>
            <a:outerShdw dist="91581" dir="3378596" algn="ctr" rotWithShape="0">
              <a:srgbClr val="B2B2B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400" b="1"/>
              <a:t>Тезис</a:t>
            </a:r>
          </a:p>
        </p:txBody>
      </p:sp>
      <p:sp>
        <p:nvSpPr>
          <p:cNvPr id="2" name="Oval 12"/>
          <p:cNvSpPr>
            <a:spLocks noChangeArrowheads="1"/>
          </p:cNvSpPr>
          <p:nvPr/>
        </p:nvSpPr>
        <p:spPr bwMode="gray">
          <a:xfrm>
            <a:off x="6732588" y="2349500"/>
            <a:ext cx="1747837" cy="1584325"/>
          </a:xfrm>
          <a:prstGeom prst="ellipse">
            <a:avLst/>
          </a:prstGeom>
          <a:solidFill>
            <a:srgbClr val="00FF00"/>
          </a:solidFill>
          <a:ln w="38100">
            <a:solidFill>
              <a:srgbClr val="FFFFFF"/>
            </a:solidFill>
            <a:round/>
            <a:headEnd/>
            <a:tailEnd/>
          </a:ln>
          <a:effectLst>
            <a:outerShdw dist="91581" dir="3378596" algn="ctr" rotWithShape="0">
              <a:srgbClr val="B2B2B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400" b="1"/>
              <a:t>Вывод</a:t>
            </a:r>
          </a:p>
        </p:txBody>
      </p:sp>
      <p:sp>
        <p:nvSpPr>
          <p:cNvPr id="23559" name="Text Box 20"/>
          <p:cNvSpPr txBox="1">
            <a:spLocks noChangeArrowheads="1"/>
          </p:cNvSpPr>
          <p:nvPr/>
        </p:nvSpPr>
        <p:spPr bwMode="auto">
          <a:xfrm>
            <a:off x="3492500" y="3500438"/>
            <a:ext cx="1944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 2 примера</a:t>
            </a:r>
          </a:p>
        </p:txBody>
      </p:sp>
      <p:sp>
        <p:nvSpPr>
          <p:cNvPr id="23560" name="AutoShape 11"/>
          <p:cNvSpPr>
            <a:spLocks noChangeArrowheads="1"/>
          </p:cNvSpPr>
          <p:nvPr/>
        </p:nvSpPr>
        <p:spPr bwMode="auto">
          <a:xfrm>
            <a:off x="2411413" y="2924175"/>
            <a:ext cx="571500" cy="320675"/>
          </a:xfrm>
          <a:prstGeom prst="notchedRightArrow">
            <a:avLst>
              <a:gd name="adj1" fmla="val 50000"/>
              <a:gd name="adj2" fmla="val 44554"/>
            </a:avLst>
          </a:prstGeom>
          <a:solidFill>
            <a:srgbClr val="99CC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61" name="AutoShape 12"/>
          <p:cNvSpPr>
            <a:spLocks noChangeArrowheads="1"/>
          </p:cNvSpPr>
          <p:nvPr/>
        </p:nvSpPr>
        <p:spPr bwMode="auto">
          <a:xfrm>
            <a:off x="6084888" y="2924175"/>
            <a:ext cx="571500" cy="320675"/>
          </a:xfrm>
          <a:prstGeom prst="notchedRightArrow">
            <a:avLst>
              <a:gd name="adj1" fmla="val 50000"/>
              <a:gd name="adj2" fmla="val 44554"/>
            </a:avLst>
          </a:prstGeom>
          <a:solidFill>
            <a:srgbClr val="99CC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9900"/>
                </a:solidFill>
                <a:latin typeface="Arial" charset="0"/>
              </a:rPr>
              <a:t>Вступление</a:t>
            </a:r>
          </a:p>
        </p:txBody>
      </p:sp>
      <p:sp>
        <p:nvSpPr>
          <p:cNvPr id="24578" name="Rectangle 16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b="1" smtClean="0">
                <a:latin typeface="Arial" charset="0"/>
              </a:rPr>
              <a:t>        Не знаете, с чего начать? Воспользуйтесь приёмом, предложенном в задании:</a:t>
            </a:r>
            <a:r>
              <a:rPr lang="ru-RU" sz="2400" smtClean="0">
                <a:latin typeface="Arial" charset="0"/>
              </a:rPr>
              <a:t> «</a:t>
            </a:r>
            <a:r>
              <a:rPr lang="ru-RU" sz="2400" b="1" smtClean="0">
                <a:latin typeface="Arial" charset="0"/>
              </a:rPr>
              <a:t>Начать сочинение Вы можете словами (</a:t>
            </a:r>
            <a:r>
              <a:rPr lang="ru-RU" sz="2400" b="1" u="sng" smtClean="0">
                <a:latin typeface="Arial" charset="0"/>
              </a:rPr>
              <a:t>автора</a:t>
            </a:r>
            <a:r>
              <a:rPr lang="ru-RU" sz="2400" b="1" smtClean="0">
                <a:latin typeface="Arial" charset="0"/>
              </a:rPr>
              <a:t>)</a:t>
            </a:r>
            <a:r>
              <a:rPr lang="ru-RU" sz="2400" smtClean="0">
                <a:latin typeface="Arial" charset="0"/>
              </a:rPr>
              <a:t>».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b="1" smtClean="0">
                <a:latin typeface="Arial" charset="0"/>
              </a:rPr>
              <a:t>        Начало предложения может быть таким:</a:t>
            </a:r>
          </a:p>
          <a:p>
            <a:pPr>
              <a:lnSpc>
                <a:spcPct val="90000"/>
              </a:lnSpc>
            </a:pPr>
            <a:r>
              <a:rPr lang="ru-RU" sz="2400" b="1" smtClean="0">
                <a:solidFill>
                  <a:srgbClr val="00CC00"/>
                </a:solidFill>
                <a:latin typeface="Arial" charset="0"/>
              </a:rPr>
              <a:t>Я (полностью) согласен с …</a:t>
            </a:r>
          </a:p>
          <a:p>
            <a:pPr>
              <a:lnSpc>
                <a:spcPct val="90000"/>
              </a:lnSpc>
            </a:pPr>
            <a:r>
              <a:rPr lang="ru-RU" sz="2400" b="1" smtClean="0">
                <a:solidFill>
                  <a:srgbClr val="00CC00"/>
                </a:solidFill>
                <a:latin typeface="Arial" charset="0"/>
              </a:rPr>
              <a:t>Не могу не согласиться с …</a:t>
            </a:r>
          </a:p>
          <a:p>
            <a:pPr>
              <a:lnSpc>
                <a:spcPct val="90000"/>
              </a:lnSpc>
            </a:pPr>
            <a:r>
              <a:rPr lang="ru-RU" sz="2400" b="1" smtClean="0">
                <a:solidFill>
                  <a:srgbClr val="00CC00"/>
                </a:solidFill>
                <a:latin typeface="Arial" charset="0"/>
              </a:rPr>
              <a:t>Я разделяю точку зрения …</a:t>
            </a:r>
          </a:p>
          <a:p>
            <a:pPr>
              <a:lnSpc>
                <a:spcPct val="90000"/>
              </a:lnSpc>
            </a:pPr>
            <a:r>
              <a:rPr lang="ru-RU" sz="2400" b="1" smtClean="0">
                <a:solidFill>
                  <a:srgbClr val="00CC00"/>
                </a:solidFill>
                <a:latin typeface="Arial" charset="0"/>
              </a:rPr>
              <a:t>Я поддерживаю мнение …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000" b="1" smtClean="0">
                <a:latin typeface="Arial" charset="0"/>
              </a:rPr>
              <a:t>         </a:t>
            </a:r>
            <a:r>
              <a:rPr lang="ru-RU" sz="2400" b="1" smtClean="0">
                <a:latin typeface="Arial" charset="0"/>
              </a:rPr>
              <a:t>Используйте глаголы: (Автор) </a:t>
            </a:r>
            <a:r>
              <a:rPr lang="ru-RU" sz="2400" b="1" smtClean="0">
                <a:solidFill>
                  <a:srgbClr val="00CC00"/>
                </a:solidFill>
                <a:latin typeface="Arial" charset="0"/>
              </a:rPr>
              <a:t>считает, утверждает, писал, убеждает нас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latin typeface="Arial" charset="0"/>
              </a:rPr>
              <a:t>    </a:t>
            </a:r>
            <a:r>
              <a:rPr lang="ru-RU" sz="2400" b="1" smtClean="0">
                <a:latin typeface="Arial" charset="0"/>
              </a:rPr>
              <a:t>вводные конструкции: </a:t>
            </a:r>
            <a:r>
              <a:rPr lang="ru-RU" sz="2400" b="1" smtClean="0">
                <a:solidFill>
                  <a:srgbClr val="00CC00"/>
                </a:solidFill>
                <a:latin typeface="Arial" charset="0"/>
              </a:rPr>
              <a:t>По мнению…, По словам…</a:t>
            </a:r>
            <a:r>
              <a:rPr lang="ru-RU" sz="2400" smtClean="0">
                <a:latin typeface="Arial" charset="0"/>
              </a:rPr>
              <a:t> </a:t>
            </a:r>
          </a:p>
          <a:p>
            <a:pPr>
              <a:lnSpc>
                <a:spcPct val="90000"/>
              </a:lnSpc>
            </a:pPr>
            <a:endParaRPr lang="ru-RU" sz="2400" smtClean="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ru-RU" sz="2400" smtClean="0">
              <a:latin typeface="Arial" charset="0"/>
            </a:endParaRPr>
          </a:p>
        </p:txBody>
      </p:sp>
      <p:pic>
        <p:nvPicPr>
          <p:cNvPr id="24579" name="Picture 4" descr="Рисунок1yy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476250"/>
            <a:ext cx="1257300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9900"/>
                </a:solidFill>
                <a:latin typeface="Arial" charset="0"/>
              </a:rPr>
              <a:t>Переход к рассуждению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>
              <a:lnSpc>
                <a:spcPct val="93000"/>
              </a:lnSpc>
              <a:spcBef>
                <a:spcPct val="0"/>
              </a:spcBef>
              <a:buFont typeface="Arial" charset="0"/>
              <a:buNone/>
            </a:pPr>
            <a:r>
              <a:rPr lang="ru-RU" smtClean="0"/>
              <a:t>    </a:t>
            </a:r>
            <a:r>
              <a:rPr lang="ru-RU" sz="2800" b="1" smtClean="0">
                <a:latin typeface="Arial" charset="0"/>
              </a:rPr>
              <a:t>Связать вступление с основной частью можно с помощью таких речевых клише:</a:t>
            </a:r>
            <a:r>
              <a:rPr lang="ru-RU" smtClean="0"/>
              <a:t> </a:t>
            </a:r>
          </a:p>
          <a:p>
            <a:pPr eaLnBrk="1">
              <a:lnSpc>
                <a:spcPct val="93000"/>
              </a:lnSpc>
              <a:spcBef>
                <a:spcPct val="0"/>
              </a:spcBef>
              <a:buFont typeface="Arial" charset="0"/>
              <a:buNone/>
            </a:pPr>
            <a:endParaRPr lang="ru-RU" smtClean="0"/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ru-RU" sz="2800" i="1" smtClean="0">
                <a:solidFill>
                  <a:srgbClr val="00CC00"/>
                </a:solidFill>
                <a:latin typeface="Arial" charset="0"/>
              </a:rPr>
              <a:t>Попробуем разобраться в смысле этих слов.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ru-RU" sz="2800" i="1" smtClean="0">
                <a:solidFill>
                  <a:srgbClr val="00CC00"/>
                </a:solidFill>
                <a:latin typeface="Arial" charset="0"/>
              </a:rPr>
              <a:t>Я согласен с этим высказыванием. 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ru-RU" sz="2800" i="1" smtClean="0">
                <a:solidFill>
                  <a:srgbClr val="00CC00"/>
                </a:solidFill>
                <a:latin typeface="Arial" charset="0"/>
              </a:rPr>
              <a:t>Как можно понять это высказывание?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ru-RU" sz="2800" i="1" smtClean="0">
                <a:solidFill>
                  <a:srgbClr val="00CC00"/>
                </a:solidFill>
                <a:latin typeface="Arial" charset="0"/>
              </a:rPr>
              <a:t>Попробуем объяснить данное утверждение.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ru-RU" sz="2800" i="1" smtClean="0">
                <a:solidFill>
                  <a:srgbClr val="00CC00"/>
                </a:solidFill>
                <a:latin typeface="Arial" charset="0"/>
              </a:rPr>
              <a:t>Это высказывание я понимаю так.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ru-RU" sz="2800" i="1" smtClean="0">
                <a:solidFill>
                  <a:srgbClr val="00CC00"/>
                </a:solidFill>
                <a:latin typeface="Arial" charset="0"/>
              </a:rPr>
              <a:t>Что имел в виду писатель (учёный)?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endParaRPr lang="ru-RU" sz="2800" smtClean="0">
              <a:solidFill>
                <a:srgbClr val="00CC00"/>
              </a:solidFill>
              <a:latin typeface="Arial" charset="0"/>
            </a:endParaRP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endParaRPr lang="ru-RU" sz="2800" smtClean="0">
              <a:latin typeface="Arial" charset="0"/>
            </a:endParaRP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941388"/>
          </a:xfrm>
        </p:spPr>
        <p:txBody>
          <a:bodyPr/>
          <a:lstStyle/>
          <a:p>
            <a:r>
              <a:rPr lang="ru-RU" b="1" smtClean="0">
                <a:solidFill>
                  <a:srgbClr val="009900"/>
                </a:solidFill>
                <a:latin typeface="Arial" charset="0"/>
              </a:rPr>
              <a:t>Основная часть</a:t>
            </a:r>
          </a:p>
        </p:txBody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ru-RU" smtClean="0">
                <a:latin typeface="Arial" charset="0"/>
              </a:rPr>
              <a:t>В основной части нужно </a:t>
            </a:r>
          </a:p>
          <a:p>
            <a:r>
              <a:rPr lang="ru-RU" smtClean="0">
                <a:solidFill>
                  <a:srgbClr val="00CC00"/>
                </a:solidFill>
                <a:latin typeface="Arial" charset="0"/>
              </a:rPr>
              <a:t>объяснить</a:t>
            </a:r>
            <a:r>
              <a:rPr lang="ru-RU" smtClean="0">
                <a:latin typeface="Arial" charset="0"/>
              </a:rPr>
              <a:t>, как вы понимаете слова автора цитаты</a:t>
            </a:r>
          </a:p>
          <a:p>
            <a:r>
              <a:rPr lang="ru-RU" smtClean="0">
                <a:solidFill>
                  <a:srgbClr val="00CC00"/>
                </a:solidFill>
                <a:latin typeface="Arial" charset="0"/>
              </a:rPr>
              <a:t>привести примеры</a:t>
            </a:r>
            <a:r>
              <a:rPr lang="ru-RU" smtClean="0">
                <a:latin typeface="Arial" charset="0"/>
              </a:rPr>
              <a:t>, соответствующие теоретическому рассуждению и иллюстрирующие языковые явления</a:t>
            </a:r>
          </a:p>
          <a:p>
            <a:endParaRPr lang="ru-RU" smtClean="0"/>
          </a:p>
        </p:txBody>
      </p:sp>
      <p:pic>
        <p:nvPicPr>
          <p:cNvPr id="26627" name="Picture 5" descr="C:\Users\user\Pictures\забавные картинки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025" y="692150"/>
            <a:ext cx="1676400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Примеры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необходимо привести 2 примера; </a:t>
            </a:r>
          </a:p>
          <a:p>
            <a:r>
              <a:rPr lang="ru-RU" smtClean="0">
                <a:latin typeface="Arial" charset="0"/>
              </a:rPr>
              <a:t>примеры должны быть из указанного текста;</a:t>
            </a:r>
          </a:p>
          <a:p>
            <a:r>
              <a:rPr lang="ru-RU" smtClean="0">
                <a:latin typeface="Arial" charset="0"/>
              </a:rPr>
              <a:t>примеры должны соответствовать рассуждению на теоретическом уровне;</a:t>
            </a:r>
          </a:p>
          <a:p>
            <a:r>
              <a:rPr lang="ru-RU" smtClean="0">
                <a:latin typeface="Arial" charset="0"/>
              </a:rPr>
              <a:t>необходимо указать роль примеров в тексте</a:t>
            </a:r>
          </a:p>
        </p:txBody>
      </p:sp>
      <p:pic>
        <p:nvPicPr>
          <p:cNvPr id="27651" name="Picture 4" descr="вот та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563" y="4797425"/>
            <a:ext cx="1878012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9900"/>
                </a:solidFill>
                <a:latin typeface="Arial" charset="0"/>
              </a:rPr>
              <a:t>Включение примеров</a:t>
            </a:r>
            <a:r>
              <a:rPr lang="ru-RU" smtClean="0"/>
              <a:t> 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>
                <a:latin typeface="Arial" charset="0"/>
              </a:rPr>
              <a:t>Чтобы подтвердить сказанное, обратимся к … предложению текста. 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Arial" charset="0"/>
              </a:rPr>
              <a:t>Проиллюстрировать это языковое явление  можно на примере … предложения текста. 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Arial" charset="0"/>
              </a:rPr>
              <a:t>Пример этого языкового явления можно найти в предложении ... 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Arial" charset="0"/>
              </a:rPr>
              <a:t>Справедливость этого вывода можно доказать на примере … предложения.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Arial" charset="0"/>
              </a:rPr>
              <a:t>В подтверждение приведу пример из … предложения текста. 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Arial" charset="0"/>
              </a:rPr>
              <a:t>Рассмотрим … предложение. </a:t>
            </a:r>
          </a:p>
          <a:p>
            <a:pPr>
              <a:lnSpc>
                <a:spcPct val="90000"/>
              </a:lnSpc>
            </a:pPr>
            <a:r>
              <a:rPr lang="ru-RU" sz="2000" smtClean="0">
                <a:latin typeface="Arial" charset="0"/>
              </a:rPr>
              <a:t>Подтвердить данный аргумент  можно примером из …. предложения текста. </a:t>
            </a:r>
          </a:p>
          <a:p>
            <a:pPr>
              <a:lnSpc>
                <a:spcPct val="90000"/>
              </a:lnSpc>
            </a:pPr>
            <a:r>
              <a:rPr lang="ru-RU" sz="2000" smtClean="0">
                <a:latin typeface="Arial" charset="0"/>
              </a:rPr>
              <a:t>Предложение … подтверждает мысль о том, что … . </a:t>
            </a:r>
          </a:p>
          <a:p>
            <a:pPr>
              <a:lnSpc>
                <a:spcPct val="80000"/>
              </a:lnSpc>
            </a:pPr>
            <a:endParaRPr lang="ru-RU" sz="2000" smtClean="0">
              <a:latin typeface="Arial" charset="0"/>
            </a:endParaRPr>
          </a:p>
        </p:txBody>
      </p:sp>
      <p:pic>
        <p:nvPicPr>
          <p:cNvPr id="28675" name="Picture 2" descr="H:\Documents and Settings\22\Рабочий стол\моя\АНИМАЦИЯ,РАЗНОЕ\Анимашки\Анимашки_ClipArt\AG00218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2781329">
            <a:off x="6641306" y="4960145"/>
            <a:ext cx="1584325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smtClean="0">
                <a:solidFill>
                  <a:srgbClr val="009900"/>
                </a:solidFill>
                <a:latin typeface="Arial" charset="0"/>
              </a:rPr>
              <a:t>     Заключение (вывод)</a:t>
            </a:r>
          </a:p>
        </p:txBody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ru-RU" sz="2400" smtClean="0">
                <a:latin typeface="Arial" charset="0"/>
              </a:rPr>
              <a:t>Заключение так же, как и вступление, не должно превышать по объёму основную часть сочинения.</a:t>
            </a:r>
          </a:p>
          <a:p>
            <a:pPr>
              <a:lnSpc>
                <a:spcPct val="90000"/>
              </a:lnSpc>
              <a:defRPr/>
            </a:pPr>
            <a:r>
              <a:rPr lang="ru-RU" sz="2400" smtClean="0">
                <a:latin typeface="Arial" charset="0"/>
              </a:rPr>
              <a:t>Задача заключения — подвести итог, обобщить сказанное.</a:t>
            </a:r>
          </a:p>
          <a:p>
            <a:pPr>
              <a:lnSpc>
                <a:spcPct val="90000"/>
              </a:lnSpc>
              <a:defRPr/>
            </a:pPr>
            <a:r>
              <a:rPr lang="ru-RU" sz="2400" smtClean="0">
                <a:latin typeface="Arial" charset="0"/>
              </a:rPr>
              <a:t>Вывод должен быть логически связан с предыдущим изложением и  не должен противоречить по смыслу тезису и аргументам.</a:t>
            </a:r>
          </a:p>
          <a:p>
            <a:pPr>
              <a:lnSpc>
                <a:spcPct val="90000"/>
              </a:lnSpc>
              <a:defRPr/>
            </a:pPr>
            <a:r>
              <a:rPr lang="ru-RU" sz="2400" smtClean="0">
                <a:latin typeface="Arial" charset="0"/>
              </a:rPr>
              <a:t>Начать заключение можно вводными словами </a:t>
            </a:r>
            <a:r>
              <a:rPr lang="ru-RU" sz="2400" b="1" i="1" smtClean="0">
                <a:solidFill>
                  <a:srgbClr val="00CC00"/>
                </a:solidFill>
                <a:latin typeface="Arial" charset="0"/>
              </a:rPr>
              <a:t>значит, итак, следовательно, таким образом</a:t>
            </a:r>
            <a:r>
              <a:rPr lang="ru-RU" sz="2400" smtClean="0">
                <a:latin typeface="Arial" charset="0"/>
              </a:rPr>
              <a:t> или клише </a:t>
            </a:r>
            <a:r>
              <a:rPr lang="ru-RU" sz="2400" b="1" i="1" smtClean="0">
                <a:solidFill>
                  <a:srgbClr val="00CC00"/>
                </a:solidFill>
                <a:latin typeface="Arial" charset="0"/>
              </a:rPr>
              <a:t>мы пришли к выводу, подводя итог, делая выводы из вышеизложенных доказательств</a:t>
            </a:r>
            <a:r>
              <a:rPr lang="ru-RU" sz="2400" smtClean="0">
                <a:latin typeface="Arial" charset="0"/>
              </a:rPr>
              <a:t>  и т.д.</a:t>
            </a: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endParaRPr lang="ru-RU" sz="240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29699" name="Рисунок 4" descr="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420688"/>
            <a:ext cx="13970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941388"/>
          </a:xfrm>
        </p:spPr>
        <p:txBody>
          <a:bodyPr/>
          <a:lstStyle/>
          <a:p>
            <a:r>
              <a:rPr lang="ru-RU" b="1" smtClean="0">
                <a:solidFill>
                  <a:srgbClr val="009900"/>
                </a:solidFill>
                <a:latin typeface="Arial" charset="0"/>
              </a:rPr>
              <a:t>О почерке</a:t>
            </a:r>
            <a:r>
              <a:rPr lang="ru-RU" smtClean="0"/>
              <a:t> 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>
          <a:xfrm>
            <a:off x="457200" y="1773238"/>
            <a:ext cx="8229600" cy="43529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   </a:t>
            </a:r>
            <a:r>
              <a:rPr lang="ru-RU" smtClean="0">
                <a:latin typeface="Arial" charset="0"/>
              </a:rPr>
              <a:t>Помните, что задания С1 (изложение) и С2 (сочинение) будут проверять эксперты. Поэтому старайтесь писать не только </a:t>
            </a:r>
            <a:r>
              <a:rPr lang="ru-RU" b="1" smtClean="0">
                <a:solidFill>
                  <a:srgbClr val="00CC00"/>
                </a:solidFill>
                <a:latin typeface="Arial" charset="0"/>
              </a:rPr>
              <a:t>ГРАМОТНО</a:t>
            </a:r>
            <a:r>
              <a:rPr lang="ru-RU" smtClean="0">
                <a:latin typeface="Arial" charset="0"/>
              </a:rPr>
              <a:t>, но и </a:t>
            </a:r>
            <a:r>
              <a:rPr lang="ru-RU" b="1" smtClean="0">
                <a:solidFill>
                  <a:srgbClr val="00CC00"/>
                </a:solidFill>
                <a:latin typeface="Arial" charset="0"/>
              </a:rPr>
              <a:t>АККУРАТНО, РАЗБОРЧИВО</a:t>
            </a:r>
            <a:r>
              <a:rPr lang="ru-RU" smtClean="0">
                <a:latin typeface="Arial" charset="0"/>
              </a:rPr>
              <a:t>, чтобы написанное можно было прочитать без труда.</a:t>
            </a:r>
          </a:p>
        </p:txBody>
      </p:sp>
      <p:pic>
        <p:nvPicPr>
          <p:cNvPr id="30723" name="Picture 4" descr="0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884156">
            <a:off x="6877050" y="836613"/>
            <a:ext cx="14382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9900"/>
                </a:solidFill>
                <a:latin typeface="Arial" charset="0"/>
              </a:rPr>
              <a:t>Вариант 20</a:t>
            </a:r>
          </a:p>
        </p:txBody>
      </p:sp>
      <p:sp>
        <p:nvSpPr>
          <p:cNvPr id="31746" name="AutoShape 4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341438"/>
            <a:ext cx="7777162" cy="2663825"/>
          </a:xfrm>
          <a:prstGeom prst="verticalScroll">
            <a:avLst>
              <a:gd name="adj" fmla="val 12500"/>
            </a:avLst>
          </a:prstGeom>
          <a:solidFill>
            <a:srgbClr val="99FF66"/>
          </a:solidFill>
          <a:ln>
            <a:solidFill>
              <a:srgbClr val="000000"/>
            </a:solidFill>
            <a:round/>
          </a:ln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800" b="1" smtClean="0"/>
              <a:t>     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000" b="1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000" b="1" smtClean="0">
                <a:latin typeface="Arial" charset="0"/>
              </a:rPr>
              <a:t>                       </a:t>
            </a:r>
            <a:r>
              <a:rPr lang="ru-RU" sz="2400" b="1" smtClean="0">
                <a:latin typeface="Arial" charset="0"/>
              </a:rPr>
              <a:t>Напишите сочинение-рассуждение, раскрывая смысл высказывания современного лингвиста Ираиды Ивановны Постниковой: «Способность слова связываться с другими словами проявляется в словосочетании».</a:t>
            </a:r>
            <a:br>
              <a:rPr lang="ru-RU" sz="2400" b="1" smtClean="0">
                <a:latin typeface="Arial" charset="0"/>
              </a:rPr>
            </a:br>
            <a:endParaRPr lang="ru-RU" sz="2400" smtClean="0"/>
          </a:p>
          <a:p>
            <a:pPr>
              <a:lnSpc>
                <a:spcPct val="80000"/>
              </a:lnSpc>
            </a:pPr>
            <a:endParaRPr lang="ru-RU" sz="800" smtClean="0"/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sz="500" smtClean="0">
              <a:latin typeface="Arial" charset="0"/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827088" y="4221163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1. Находим </a:t>
            </a:r>
            <a:r>
              <a:rPr lang="ru-RU" sz="2400" b="1"/>
              <a:t>ключевые слова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827088" y="5013325"/>
            <a:ext cx="806608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                             2. Определяем </a:t>
            </a:r>
            <a:r>
              <a:rPr lang="ru-RU" sz="2400" b="1"/>
              <a:t>задачу</a:t>
            </a:r>
            <a:r>
              <a:rPr lang="ru-RU" sz="2000" b="1"/>
              <a:t>: </a:t>
            </a:r>
          </a:p>
          <a:p>
            <a:r>
              <a:rPr lang="ru-RU" sz="2000" b="1"/>
              <a:t>                                 </a:t>
            </a:r>
            <a:r>
              <a:rPr lang="ru-RU" sz="2400" b="1">
                <a:solidFill>
                  <a:srgbClr val="00CC00"/>
                </a:solidFill>
              </a:rPr>
              <a:t>рассказать о способах связи слов </a:t>
            </a:r>
          </a:p>
          <a:p>
            <a:r>
              <a:rPr lang="ru-RU" sz="2400" b="1">
                <a:solidFill>
                  <a:srgbClr val="00CC00"/>
                </a:solidFill>
              </a:rPr>
              <a:t>                           в словосочетании</a:t>
            </a:r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3708400" y="3789363"/>
            <a:ext cx="2519363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1403350" y="3500438"/>
            <a:ext cx="295275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5435600" y="3213100"/>
            <a:ext cx="194468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" name="Picture 3" descr="C:\Users\Anna\Desktop\фразеология\6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765513">
            <a:off x="1042988" y="4797425"/>
            <a:ext cx="12954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j04136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62606">
            <a:off x="5364163" y="3860800"/>
            <a:ext cx="625475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/>
      <p:bldP spid="31750" grpId="0"/>
      <p:bldP spid="31751" grpId="0" animBg="1"/>
      <p:bldP spid="31752" grpId="0" animBg="1"/>
      <p:bldP spid="3175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9900"/>
                </a:solidFill>
                <a:latin typeface="Arial" charset="0"/>
              </a:rPr>
              <a:t>Формулировка задания</a:t>
            </a:r>
          </a:p>
        </p:txBody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>
          <a:xfrm>
            <a:off x="323850" y="1600200"/>
            <a:ext cx="8362950" cy="4525963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smtClean="0">
                <a:latin typeface="Arial Unicode MS" pitchFamily="34" charset="-128"/>
              </a:rPr>
              <a:t>         </a:t>
            </a:r>
            <a:r>
              <a:rPr lang="ru-RU" sz="2400" b="1" smtClean="0">
                <a:latin typeface="Arial" charset="0"/>
              </a:rPr>
              <a:t>Напишите сочинение-рассуждение, раскрывая смысл высказывания (</a:t>
            </a:r>
            <a:r>
              <a:rPr lang="ru-RU" sz="2400" b="1" u="sng" smtClean="0">
                <a:solidFill>
                  <a:srgbClr val="00CC00"/>
                </a:solidFill>
                <a:latin typeface="Arial" charset="0"/>
              </a:rPr>
              <a:t>указан автор</a:t>
            </a:r>
            <a:r>
              <a:rPr lang="ru-RU" sz="2400" b="1" smtClean="0">
                <a:latin typeface="Arial" charset="0"/>
              </a:rPr>
              <a:t>): «(</a:t>
            </a:r>
            <a:r>
              <a:rPr lang="ru-RU" sz="2400" b="1" u="sng" smtClean="0">
                <a:solidFill>
                  <a:srgbClr val="00CC00"/>
                </a:solidFill>
                <a:latin typeface="Arial" charset="0"/>
              </a:rPr>
              <a:t>приведена цитата</a:t>
            </a:r>
            <a:r>
              <a:rPr lang="ru-RU" sz="2400" b="1" smtClean="0">
                <a:latin typeface="Arial" charset="0"/>
              </a:rPr>
              <a:t>)».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smtClean="0">
                <a:latin typeface="Arial" charset="0"/>
              </a:rPr>
              <a:t>         Аргументируя свой ответ, приведите 2 (два) примера из прочитанного текста.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smtClean="0">
                <a:latin typeface="Arial" charset="0"/>
              </a:rPr>
              <a:t>        Приводя примеры, указывайте номера нужных предложений или применяйте цитирование.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smtClean="0">
                <a:latin typeface="Arial" charset="0"/>
              </a:rPr>
              <a:t>        Вы можете писать работу в научном или публицистическом стиле, раскрывая тему на лингвистическом материале. Начать сочинение Вы можете словами (</a:t>
            </a:r>
            <a:r>
              <a:rPr lang="ru-RU" sz="2400" b="1" u="sng" smtClean="0">
                <a:solidFill>
                  <a:srgbClr val="00CC00"/>
                </a:solidFill>
                <a:latin typeface="Arial" charset="0"/>
              </a:rPr>
              <a:t>автора</a:t>
            </a:r>
            <a:r>
              <a:rPr lang="ru-RU" sz="2400" b="1" smtClean="0">
                <a:latin typeface="Arial" charset="0"/>
              </a:rPr>
              <a:t>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smtClean="0">
                <a:latin typeface="Arial" charset="0"/>
              </a:rPr>
              <a:t>        Объём сочинения должен составлять не менее 70 слов. Сочинение пишите аккуратно, разборчивым почерком.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>
          <a:xfrm>
            <a:off x="457200" y="1052513"/>
            <a:ext cx="8229600" cy="396081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b="1" smtClean="0">
                <a:latin typeface="Arial" charset="0"/>
              </a:rPr>
              <a:t>3. Вспоминаем </a:t>
            </a:r>
            <a:r>
              <a:rPr lang="ru-RU" sz="2800" b="1" smtClean="0">
                <a:latin typeface="Arial" charset="0"/>
              </a:rPr>
              <a:t>теорию</a:t>
            </a:r>
          </a:p>
          <a:p>
            <a:r>
              <a:rPr lang="ru-RU" sz="2400" b="1" smtClean="0">
                <a:solidFill>
                  <a:srgbClr val="00CC00"/>
                </a:solidFill>
                <a:latin typeface="Arial" charset="0"/>
              </a:rPr>
              <a:t>Словосочетание</a:t>
            </a:r>
            <a:r>
              <a:rPr lang="ru-RU" sz="2400" b="1" smtClean="0">
                <a:latin typeface="Arial" charset="0"/>
              </a:rPr>
              <a:t> – это соединение двух и более самостоятельных слов, связанных между собой по смыслу и грамматически.</a:t>
            </a:r>
          </a:p>
          <a:p>
            <a:r>
              <a:rPr lang="ru-RU" sz="2400" b="1" smtClean="0">
                <a:latin typeface="Arial" charset="0"/>
              </a:rPr>
              <a:t>Словосочетания </a:t>
            </a:r>
            <a:r>
              <a:rPr lang="ru-RU" sz="2400" b="1" smtClean="0">
                <a:solidFill>
                  <a:srgbClr val="00CC00"/>
                </a:solidFill>
                <a:latin typeface="Arial" charset="0"/>
              </a:rPr>
              <a:t>сочинительные</a:t>
            </a:r>
            <a:r>
              <a:rPr lang="ru-RU" sz="2400" b="1" smtClean="0">
                <a:latin typeface="Arial" charset="0"/>
              </a:rPr>
              <a:t> и </a:t>
            </a:r>
            <a:r>
              <a:rPr lang="ru-RU" sz="2400" b="1" smtClean="0">
                <a:solidFill>
                  <a:srgbClr val="00CC00"/>
                </a:solidFill>
                <a:latin typeface="Arial" charset="0"/>
              </a:rPr>
              <a:t>подчинительные</a:t>
            </a:r>
            <a:r>
              <a:rPr lang="ru-RU" sz="2400" b="1" smtClean="0">
                <a:latin typeface="Arial" charset="0"/>
              </a:rPr>
              <a:t>.</a:t>
            </a:r>
          </a:p>
          <a:p>
            <a:r>
              <a:rPr lang="ru-RU" sz="2400" b="1" smtClean="0">
                <a:solidFill>
                  <a:srgbClr val="00CC00"/>
                </a:solidFill>
                <a:latin typeface="Arial" charset="0"/>
              </a:rPr>
              <a:t>Способы выражения связи</a:t>
            </a:r>
            <a:r>
              <a:rPr lang="ru-RU" sz="2400" b="1" smtClean="0">
                <a:latin typeface="Arial" charset="0"/>
              </a:rPr>
              <a:t> между словами:</a:t>
            </a:r>
          </a:p>
          <a:p>
            <a:pPr>
              <a:buFont typeface="Arial" charset="0"/>
              <a:buNone/>
            </a:pPr>
            <a:r>
              <a:rPr lang="ru-RU" sz="2400" b="1" smtClean="0">
                <a:latin typeface="Arial" charset="0"/>
              </a:rPr>
              <a:t>    в подчинительных: окончания и предлоги</a:t>
            </a:r>
          </a:p>
          <a:p>
            <a:pPr>
              <a:buFont typeface="Arial" charset="0"/>
              <a:buNone/>
            </a:pPr>
            <a:r>
              <a:rPr lang="ru-RU" sz="2400" b="1" smtClean="0">
                <a:latin typeface="Arial" charset="0"/>
              </a:rPr>
              <a:t>    в сочинительных: союзы и интонация </a:t>
            </a:r>
          </a:p>
          <a:p>
            <a:pPr>
              <a:buFont typeface="Arial" charset="0"/>
              <a:buNone/>
            </a:pPr>
            <a:endParaRPr lang="ru-RU" sz="2400" b="1" smtClean="0">
              <a:latin typeface="Arial" charset="0"/>
            </a:endParaRPr>
          </a:p>
          <a:p>
            <a:pPr>
              <a:buFont typeface="Arial" charset="0"/>
              <a:buNone/>
            </a:pPr>
            <a:endParaRPr lang="ru-RU" sz="2400" b="1" smtClean="0">
              <a:latin typeface="Arial" charset="0"/>
            </a:endParaRPr>
          </a:p>
          <a:p>
            <a:pPr>
              <a:buFont typeface="Arial" charset="0"/>
              <a:buNone/>
            </a:pPr>
            <a:endParaRPr lang="ru-RU" sz="2400" b="1" smtClean="0">
              <a:latin typeface="Arial" charset="0"/>
            </a:endParaRPr>
          </a:p>
        </p:txBody>
      </p:sp>
      <p:sp>
        <p:nvSpPr>
          <p:cNvPr id="32771" name="Line 4"/>
          <p:cNvSpPr>
            <a:spLocks noChangeShapeType="1"/>
          </p:cNvSpPr>
          <p:nvPr/>
        </p:nvSpPr>
        <p:spPr bwMode="auto">
          <a:xfrm>
            <a:off x="3995738" y="4365625"/>
            <a:ext cx="3384550" cy="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72" name="Line 5"/>
          <p:cNvSpPr>
            <a:spLocks noChangeShapeType="1"/>
          </p:cNvSpPr>
          <p:nvPr/>
        </p:nvSpPr>
        <p:spPr bwMode="auto">
          <a:xfrm>
            <a:off x="3851275" y="4868863"/>
            <a:ext cx="3024188" cy="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447675" y="5248275"/>
            <a:ext cx="79406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4. Находим </a:t>
            </a:r>
            <a:r>
              <a:rPr lang="ru-RU" sz="2800" b="1"/>
              <a:t>примеры</a:t>
            </a:r>
            <a:r>
              <a:rPr lang="ru-RU" sz="2400" b="1"/>
              <a:t> в тексте</a:t>
            </a:r>
          </a:p>
        </p:txBody>
      </p:sp>
      <p:pic>
        <p:nvPicPr>
          <p:cNvPr id="2" name="Picture 2" descr="C:\Users\Anna\Desktop\фразеология\цвцв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33375"/>
            <a:ext cx="2757488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3" descr="C:\Users\Anna\Desktop\фразеология\ААА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5536">
            <a:off x="6732588" y="4581525"/>
            <a:ext cx="1449387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smtClean="0">
                <a:solidFill>
                  <a:srgbClr val="009900"/>
                </a:solidFill>
                <a:latin typeface="Arial" charset="0"/>
              </a:rPr>
              <a:t>   Образец сочинения</a:t>
            </a:r>
          </a:p>
        </p:txBody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>
          <a:xfrm>
            <a:off x="323850" y="1600200"/>
            <a:ext cx="8351838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1800" b="1" smtClean="0">
                <a:latin typeface="Arial" charset="0"/>
              </a:rPr>
              <a:t>           Современный лингвист Ираида Ивановна Постникова считает: «Способность слова связываться с другими словами проявляется в словосочетании». Попробуем разобраться в смысле этого высказывания.</a:t>
            </a:r>
          </a:p>
          <a:p>
            <a:pPr>
              <a:buFont typeface="Arial" charset="0"/>
              <a:buNone/>
            </a:pPr>
            <a:r>
              <a:rPr lang="ru-RU" sz="1800" b="1" smtClean="0">
                <a:latin typeface="Arial" charset="0"/>
              </a:rPr>
              <a:t>           Для этого обратимся к первому предложению текста Альберта Лиханова. Все слова в нём, объединённые в словосочетания, связаны по смыслу и грамматически. В словосочетании «розовыми красками» связь между словами выражается окончанием –ыми зависимого прилагательного. А в словосочетании «плещется в соцветиях» зависимость существительного выражена не только окончанием –ях, но и предлогом «в».</a:t>
            </a:r>
          </a:p>
          <a:p>
            <a:pPr>
              <a:buFont typeface="Arial" charset="0"/>
              <a:buNone/>
            </a:pPr>
            <a:r>
              <a:rPr lang="ru-RU" sz="1800" b="1" smtClean="0">
                <a:latin typeface="Arial" charset="0"/>
              </a:rPr>
              <a:t>           Таким образом, в словосочетании действительно проявляется «способность слова связываться с другими словами». </a:t>
            </a:r>
          </a:p>
        </p:txBody>
      </p:sp>
      <p:pic>
        <p:nvPicPr>
          <p:cNvPr id="33795" name="Picture 4" descr="cx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0"/>
            <a:ext cx="1846263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29600" cy="1071563"/>
          </a:xfrm>
        </p:spPr>
        <p:txBody>
          <a:bodyPr/>
          <a:lstStyle/>
          <a:p>
            <a:r>
              <a:rPr lang="ru-RU" sz="4000" b="1" smtClean="0">
                <a:solidFill>
                  <a:srgbClr val="009900"/>
                </a:solidFill>
                <a:latin typeface="Arial" charset="0"/>
              </a:rPr>
              <a:t>Задание</a:t>
            </a:r>
            <a:br>
              <a:rPr lang="ru-RU" sz="4000" b="1" smtClean="0">
                <a:solidFill>
                  <a:srgbClr val="009900"/>
                </a:solidFill>
                <a:latin typeface="Arial" charset="0"/>
              </a:rPr>
            </a:br>
            <a:r>
              <a:rPr lang="ru-RU" sz="4000" b="1" smtClean="0">
                <a:solidFill>
                  <a:srgbClr val="009900"/>
                </a:solidFill>
                <a:latin typeface="Arial" charset="0"/>
              </a:rPr>
              <a:t>для самостоятельной работы</a:t>
            </a:r>
          </a:p>
        </p:txBody>
      </p:sp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755650" y="1628775"/>
            <a:ext cx="7488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4819" name="AutoShape 4"/>
          <p:cNvSpPr>
            <a:spLocks noChangeArrowheads="1"/>
          </p:cNvSpPr>
          <p:nvPr/>
        </p:nvSpPr>
        <p:spPr bwMode="auto">
          <a:xfrm>
            <a:off x="684213" y="3573463"/>
            <a:ext cx="7777162" cy="2447925"/>
          </a:xfrm>
          <a:prstGeom prst="verticalScroll">
            <a:avLst>
              <a:gd name="adj" fmla="val 12500"/>
            </a:avLst>
          </a:prstGeom>
          <a:solidFill>
            <a:srgbClr val="99FF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800" b="1">
                <a:latin typeface="Calibri" pitchFamily="34" charset="0"/>
              </a:rPr>
              <a:t>      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ru-RU" sz="1000" b="1"/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1000" b="1"/>
              <a:t>                       </a:t>
            </a:r>
            <a:r>
              <a:rPr lang="ru-RU" sz="2000" b="1"/>
              <a:t>Напишите сочинение-рассуждение, раскрывая смысл высказывания современного лингвиста Ираиды Ивановны Постниковой: «Обладая и лексическим, и грамматическим значением, слово способно объединяться с другими словами, включаться в предложение».</a:t>
            </a:r>
            <a:r>
              <a:rPr lang="ru-RU" sz="2400">
                <a:latin typeface="Calibri" pitchFamily="34" charset="0"/>
              </a:rPr>
              <a:t> </a:t>
            </a:r>
            <a:r>
              <a:rPr lang="ru-RU" sz="2400" b="1"/>
              <a:t/>
            </a:r>
            <a:br>
              <a:rPr lang="ru-RU" sz="2400" b="1"/>
            </a:br>
            <a:endParaRPr lang="ru-RU" sz="2400">
              <a:latin typeface="Calibri" pitchFamily="34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ru-RU" sz="800">
              <a:latin typeface="Calibri" pitchFamily="34" charset="0"/>
            </a:endParaRPr>
          </a:p>
          <a:p>
            <a:pPr marL="342900" indent="-342900" algn="ctr">
              <a:lnSpc>
                <a:spcPct val="80000"/>
              </a:lnSpc>
            </a:pPr>
            <a:endParaRPr lang="ru-RU" sz="500"/>
          </a:p>
        </p:txBody>
      </p:sp>
      <p:pic>
        <p:nvPicPr>
          <p:cNvPr id="34820" name="Picture 5" descr="img2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025" y="1557338"/>
            <a:ext cx="16335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827088" y="1989138"/>
            <a:ext cx="59959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/>
              <a:t>Предыдущей цитате близко по содержанию другое высказывание того же автора из варианта № 13. </a:t>
            </a:r>
          </a:p>
          <a:p>
            <a:r>
              <a:rPr lang="ru-RU" sz="2000" b="1"/>
              <a:t>Поработайте с ним самостоятельно.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>
          <a:xfrm>
            <a:off x="468313" y="2420938"/>
            <a:ext cx="8012112" cy="1143000"/>
          </a:xfrm>
        </p:spPr>
        <p:txBody>
          <a:bodyPr/>
          <a:lstStyle/>
          <a:p>
            <a:r>
              <a:rPr lang="ru-RU" sz="5400" b="1" smtClean="0">
                <a:solidFill>
                  <a:srgbClr val="009900"/>
                </a:solidFill>
                <a:latin typeface="Arial" charset="0"/>
              </a:rPr>
              <a:t>Удачи на экзамене !</a:t>
            </a:r>
          </a:p>
        </p:txBody>
      </p:sp>
      <p:pic>
        <p:nvPicPr>
          <p:cNvPr id="36866" name="Picture 8" descr="C:\Documents and Settings\Svetlana.TESTCENTER\Мои документы\Мои рисунки\12.bmp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1863" y="3933825"/>
            <a:ext cx="2263775" cy="2162175"/>
          </a:xfrm>
        </p:spPr>
      </p:pic>
      <p:pic>
        <p:nvPicPr>
          <p:cNvPr id="36867" name="Picture 5" descr="%D0%93%D0%98%D0%9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3933825"/>
            <a:ext cx="1849437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5" descr="arg-5-50-trans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275" y="4005263"/>
            <a:ext cx="1114425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8" descr="a_AHZ15wta20GFnLCscpKbV4r9u8lOSDke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213" y="549275"/>
            <a:ext cx="2881312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012825"/>
          </a:xfrm>
        </p:spPr>
        <p:txBody>
          <a:bodyPr/>
          <a:lstStyle/>
          <a:p>
            <a:r>
              <a:rPr lang="ru-RU" sz="4000" b="1" smtClean="0">
                <a:solidFill>
                  <a:srgbClr val="009900"/>
                </a:solidFill>
                <a:latin typeface="Arial" charset="0"/>
              </a:rPr>
              <a:t>Использованные материалы</a:t>
            </a:r>
          </a:p>
        </p:txBody>
      </p:sp>
      <p:sp>
        <p:nvSpPr>
          <p:cNvPr id="35842" name="Rectangle 4"/>
          <p:cNvSpPr>
            <a:spLocks noGrp="1"/>
          </p:cNvSpPr>
          <p:nvPr>
            <p:ph type="body" idx="4294967295"/>
          </p:nvPr>
        </p:nvSpPr>
        <p:spPr>
          <a:xfrm>
            <a:off x="457200" y="2060575"/>
            <a:ext cx="8229600" cy="40655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bg2"/>
              </a:buClr>
              <a:buSzPct val="70000"/>
              <a:buFont typeface="Wingdings" pitchFamily="2" charset="2"/>
              <a:buChar char="o"/>
            </a:pPr>
            <a:r>
              <a:rPr lang="ru-RU" sz="2000" smtClean="0">
                <a:latin typeface="Arial" charset="0"/>
              </a:rPr>
              <a:t>Русский язык. Теория. 5-9 кл.: учеб. для обще-образоват. учреждений / В. В. Бабайцева, Л. Д. Чеснокова. – М.: Дрофа, 2012. – 319с.</a:t>
            </a:r>
          </a:p>
          <a:p>
            <a:pPr eaLnBrk="1" hangingPunct="1">
              <a:lnSpc>
                <a:spcPct val="90000"/>
              </a:lnSpc>
              <a:buClr>
                <a:schemeClr val="bg2"/>
              </a:buClr>
              <a:buSzPct val="70000"/>
              <a:buFont typeface="Wingdings" pitchFamily="2" charset="2"/>
              <a:buChar char="o"/>
            </a:pPr>
            <a:endParaRPr lang="ru-RU" sz="20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bg2"/>
              </a:buClr>
              <a:buSzPct val="70000"/>
              <a:buFont typeface="Wingdings" pitchFamily="2" charset="2"/>
              <a:buChar char="o"/>
            </a:pPr>
            <a:r>
              <a:rPr lang="ru-RU" sz="2000" smtClean="0">
                <a:latin typeface="Arial" charset="0"/>
              </a:rPr>
              <a:t>ГИА 2013 Русский язык. Типовые экзаменационные варианты / Под ред. И. П. Цыбулько. – М.: Национальное образование, 2012. – 224с. </a:t>
            </a:r>
          </a:p>
          <a:p>
            <a:pPr eaLnBrk="1" hangingPunct="1">
              <a:lnSpc>
                <a:spcPct val="90000"/>
              </a:lnSpc>
              <a:buClr>
                <a:schemeClr val="bg2"/>
              </a:buClr>
              <a:buSzPct val="70000"/>
              <a:buFont typeface="Wingdings" pitchFamily="2" charset="2"/>
              <a:buNone/>
            </a:pPr>
            <a:endParaRPr lang="ru-RU" sz="20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bg2"/>
              </a:buClr>
              <a:buSzPct val="70000"/>
              <a:buFont typeface="Wingdings" pitchFamily="2" charset="2"/>
              <a:buChar char="o"/>
            </a:pPr>
            <a:r>
              <a:rPr lang="ru-RU" sz="2000" b="1" u="sng" smtClean="0">
                <a:latin typeface="Arial" charset="0"/>
                <a:hlinkClick r:id="rId2"/>
              </a:rPr>
              <a:t>http://www.fipi.ru</a:t>
            </a:r>
            <a:r>
              <a:rPr lang="ru-RU" sz="2000" u="sng" smtClean="0">
                <a:latin typeface="Arial" charset="0"/>
              </a:rPr>
              <a:t> </a:t>
            </a:r>
            <a:r>
              <a:rPr lang="ru-RU" sz="2000" smtClean="0">
                <a:latin typeface="Arial" charset="0"/>
              </a:rPr>
              <a:t>(Проект демоверсии КИМ ГИА - 9 2013 г.)</a:t>
            </a:r>
          </a:p>
          <a:p>
            <a:pPr>
              <a:lnSpc>
                <a:spcPct val="90000"/>
              </a:lnSpc>
            </a:pPr>
            <a:endParaRPr lang="ru-RU" sz="2400" smtClean="0">
              <a:latin typeface="Arial" charset="0"/>
            </a:endParaRPr>
          </a:p>
        </p:txBody>
      </p:sp>
      <p:pic>
        <p:nvPicPr>
          <p:cNvPr id="35843" name="Picture 6" descr="0_235f6_9c989af6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4941888"/>
            <a:ext cx="13525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b="1" smtClean="0">
                <a:solidFill>
                  <a:srgbClr val="006600"/>
                </a:solidFill>
                <a:latin typeface="Arial" charset="0"/>
              </a:rPr>
              <a:t>В каждом варианте КИМа будет своя тема сочинения – цитата умного человека (писателя, философа, учёного-языковеда).</a:t>
            </a:r>
          </a:p>
          <a:p>
            <a:pPr>
              <a:lnSpc>
                <a:spcPct val="90000"/>
              </a:lnSpc>
            </a:pPr>
            <a:r>
              <a:rPr lang="ru-RU" b="1" smtClean="0">
                <a:solidFill>
                  <a:srgbClr val="006600"/>
                </a:solidFill>
                <a:latin typeface="Arial" charset="0"/>
              </a:rPr>
              <a:t>Чтобы понять её смысл, попробуйте найти </a:t>
            </a:r>
            <a:r>
              <a:rPr lang="ru-RU" b="1" u="sng" smtClean="0">
                <a:solidFill>
                  <a:srgbClr val="00CC00"/>
                </a:solidFill>
                <a:latin typeface="Arial" charset="0"/>
              </a:rPr>
              <a:t>ключевые слова</a:t>
            </a:r>
            <a:r>
              <a:rPr lang="ru-RU" b="1" smtClean="0">
                <a:solidFill>
                  <a:srgbClr val="006600"/>
                </a:solidFill>
                <a:latin typeface="Arial" charset="0"/>
              </a:rPr>
              <a:t>, несущие основную смысловую нагрузку,  – они  подскажут, о чём писать в сочинении.</a:t>
            </a:r>
          </a:p>
        </p:txBody>
      </p:sp>
      <p:pic>
        <p:nvPicPr>
          <p:cNvPr id="15363" name="Picture 2" descr="C:\Users\Anna\Desktop\фразеология\ВвВ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6000" y="333375"/>
            <a:ext cx="12795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549275"/>
            <a:ext cx="8229600" cy="868363"/>
          </a:xfrm>
        </p:spPr>
        <p:txBody>
          <a:bodyPr/>
          <a:lstStyle/>
          <a:p>
            <a:r>
              <a:rPr lang="ru-RU" b="1" smtClean="0">
                <a:solidFill>
                  <a:srgbClr val="006600"/>
                </a:solidFill>
                <a:latin typeface="Arial" charset="0"/>
              </a:rPr>
              <a:t>             </a:t>
            </a:r>
            <a:r>
              <a:rPr lang="ru-RU" b="1" smtClean="0">
                <a:solidFill>
                  <a:srgbClr val="009900"/>
                </a:solidFill>
                <a:latin typeface="Arial" charset="0"/>
              </a:rPr>
              <a:t>Вариант 1</a:t>
            </a:r>
          </a:p>
        </p:txBody>
      </p:sp>
      <p:pic>
        <p:nvPicPr>
          <p:cNvPr id="16386" name="Picture 3" descr="успе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620713"/>
            <a:ext cx="17589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AutoShape 4"/>
          <p:cNvSpPr>
            <a:spLocks noChangeArrowheads="1"/>
          </p:cNvSpPr>
          <p:nvPr/>
        </p:nvSpPr>
        <p:spPr bwMode="auto">
          <a:xfrm flipV="1">
            <a:off x="3492500" y="3500438"/>
            <a:ext cx="5040313" cy="2808287"/>
          </a:xfrm>
          <a:prstGeom prst="wedgeRoundRectCallout">
            <a:avLst>
              <a:gd name="adj1" fmla="val -69972"/>
              <a:gd name="adj2" fmla="val 85667"/>
              <a:gd name="adj3" fmla="val 16667"/>
            </a:avLst>
          </a:prstGeom>
          <a:solidFill>
            <a:srgbClr val="99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10800000"/>
          <a:lstStyle/>
          <a:p>
            <a:endParaRPr lang="ru-RU"/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3635375" y="3716338"/>
            <a:ext cx="4824413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    </a:t>
            </a:r>
            <a:r>
              <a:rPr lang="ru-RU" sz="2400" b="1"/>
              <a:t>«В языке есть… слова. В языке есть… грамматика. Это – те способы, которыми язык пользуется, чтобы строить предложения». </a:t>
            </a:r>
            <a:br>
              <a:rPr lang="ru-RU" sz="2400" b="1"/>
            </a:br>
            <a:r>
              <a:rPr lang="ru-RU" sz="2000" b="1"/>
              <a:t>                   </a:t>
            </a:r>
            <a:r>
              <a:rPr lang="ru-RU" b="1" i="1"/>
              <a:t>(Лев Васильевич Успенский)</a:t>
            </a:r>
          </a:p>
        </p:txBody>
      </p:sp>
      <p:sp>
        <p:nvSpPr>
          <p:cNvPr id="76806" name="Line 6"/>
          <p:cNvSpPr>
            <a:spLocks noChangeShapeType="1"/>
          </p:cNvSpPr>
          <p:nvPr/>
        </p:nvSpPr>
        <p:spPr bwMode="auto">
          <a:xfrm>
            <a:off x="6588125" y="4149725"/>
            <a:ext cx="9366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6808" name="Line 8"/>
          <p:cNvSpPr>
            <a:spLocks noChangeShapeType="1"/>
          </p:cNvSpPr>
          <p:nvPr/>
        </p:nvSpPr>
        <p:spPr bwMode="auto">
          <a:xfrm>
            <a:off x="5795963" y="4508500"/>
            <a:ext cx="18002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6809" name="Line 9"/>
          <p:cNvSpPr>
            <a:spLocks noChangeShapeType="1"/>
          </p:cNvSpPr>
          <p:nvPr/>
        </p:nvSpPr>
        <p:spPr bwMode="auto">
          <a:xfrm>
            <a:off x="6659563" y="5229225"/>
            <a:ext cx="122555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392" name="Рисунок 11" descr="0_5e578_b443355_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550" y="333375"/>
            <a:ext cx="62071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1" descr="и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3933825"/>
            <a:ext cx="2143125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Line 9"/>
          <p:cNvSpPr>
            <a:spLocks noChangeShapeType="1"/>
          </p:cNvSpPr>
          <p:nvPr/>
        </p:nvSpPr>
        <p:spPr bwMode="auto">
          <a:xfrm>
            <a:off x="3708400" y="5589588"/>
            <a:ext cx="2087563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6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6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6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6" grpId="0" animBg="1"/>
      <p:bldP spid="76808" grpId="0" animBg="1"/>
      <p:bldP spid="76809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404813"/>
            <a:ext cx="8229600" cy="1012825"/>
          </a:xfrm>
        </p:spPr>
        <p:txBody>
          <a:bodyPr/>
          <a:lstStyle/>
          <a:p>
            <a:pPr algn="l"/>
            <a:r>
              <a:rPr lang="ru-RU" b="1" smtClean="0">
                <a:solidFill>
                  <a:srgbClr val="006600"/>
                </a:solidFill>
                <a:latin typeface="Arial" charset="0"/>
              </a:rPr>
              <a:t>                 </a:t>
            </a:r>
            <a:r>
              <a:rPr lang="ru-RU" b="1" smtClean="0">
                <a:solidFill>
                  <a:srgbClr val="009900"/>
                </a:solidFill>
                <a:latin typeface="Arial" charset="0"/>
              </a:rPr>
              <a:t>Вариант 8</a:t>
            </a:r>
          </a:p>
        </p:txBody>
      </p:sp>
      <p:sp>
        <p:nvSpPr>
          <p:cNvPr id="17410" name="AutoShape 4"/>
          <p:cNvSpPr>
            <a:spLocks noChangeArrowheads="1"/>
          </p:cNvSpPr>
          <p:nvPr/>
        </p:nvSpPr>
        <p:spPr bwMode="auto">
          <a:xfrm flipV="1">
            <a:off x="611188" y="1484313"/>
            <a:ext cx="5905500" cy="3024187"/>
          </a:xfrm>
          <a:prstGeom prst="wedgeRoundRectCallout">
            <a:avLst>
              <a:gd name="adj1" fmla="val 48870"/>
              <a:gd name="adj2" fmla="val -68218"/>
              <a:gd name="adj3" fmla="val 16667"/>
            </a:avLst>
          </a:prstGeom>
          <a:solidFill>
            <a:srgbClr val="99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10800000"/>
          <a:lstStyle/>
          <a:p>
            <a:endParaRPr lang="ru-RU"/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755650" y="1700213"/>
            <a:ext cx="5545138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    </a:t>
            </a:r>
            <a:r>
              <a:rPr lang="ru-RU" sz="2400" b="1"/>
              <a:t>«К оценке достоинств речи мы должны подходить с вопросом: насколько же удачно отобраны из языка и использованы для выражения мыслей и чувств различные языковые единицы?».</a:t>
            </a:r>
            <a:br>
              <a:rPr lang="ru-RU" sz="2400" b="1"/>
            </a:br>
            <a:r>
              <a:rPr lang="ru-RU" sz="2000" b="1"/>
              <a:t>                            </a:t>
            </a:r>
            <a:r>
              <a:rPr lang="ru-RU" sz="2000" i="1"/>
              <a:t>(</a:t>
            </a:r>
            <a:r>
              <a:rPr lang="ru-RU" b="1" i="1"/>
              <a:t>Борис Николаевич Головин)</a:t>
            </a:r>
            <a:r>
              <a:rPr lang="ru-RU"/>
              <a:t> </a:t>
            </a:r>
          </a:p>
        </p:txBody>
      </p:sp>
      <p:pic>
        <p:nvPicPr>
          <p:cNvPr id="17412" name="Picture 6" descr="голов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3644900"/>
            <a:ext cx="181133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827088" y="3573463"/>
            <a:ext cx="4465637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32" name="Line 8"/>
          <p:cNvSpPr>
            <a:spLocks noChangeShapeType="1"/>
          </p:cNvSpPr>
          <p:nvPr/>
        </p:nvSpPr>
        <p:spPr bwMode="auto">
          <a:xfrm>
            <a:off x="2627313" y="3933825"/>
            <a:ext cx="295275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33" name="Line 9"/>
          <p:cNvSpPr>
            <a:spLocks noChangeShapeType="1"/>
          </p:cNvSpPr>
          <p:nvPr/>
        </p:nvSpPr>
        <p:spPr bwMode="auto">
          <a:xfrm>
            <a:off x="4427538" y="3213100"/>
            <a:ext cx="576262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7416" name="Рисунок 11" descr="0_5e578_b443355_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404813"/>
            <a:ext cx="62071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Рисунок 6" descr="0_6d238_aaa22742_L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4581525"/>
            <a:ext cx="1928812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7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7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1" grpId="0" animBg="1"/>
      <p:bldP spid="77832" grpId="0" animBg="1"/>
      <p:bldP spid="778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941388"/>
          </a:xfrm>
        </p:spPr>
        <p:txBody>
          <a:bodyPr/>
          <a:lstStyle/>
          <a:p>
            <a:pPr algn="l"/>
            <a:r>
              <a:rPr lang="ru-RU" b="1" smtClean="0">
                <a:solidFill>
                  <a:srgbClr val="006600"/>
                </a:solidFill>
                <a:latin typeface="Arial" charset="0"/>
              </a:rPr>
              <a:t>      </a:t>
            </a:r>
            <a:r>
              <a:rPr lang="ru-RU" b="1" smtClean="0">
                <a:solidFill>
                  <a:srgbClr val="009900"/>
                </a:solidFill>
                <a:latin typeface="Arial" charset="0"/>
              </a:rPr>
              <a:t>Вариант 16</a:t>
            </a:r>
          </a:p>
        </p:txBody>
      </p:sp>
      <p:sp>
        <p:nvSpPr>
          <p:cNvPr id="18434" name="AutoShape 7"/>
          <p:cNvSpPr>
            <a:spLocks noChangeArrowheads="1"/>
          </p:cNvSpPr>
          <p:nvPr/>
        </p:nvSpPr>
        <p:spPr bwMode="auto">
          <a:xfrm flipV="1">
            <a:off x="1403350" y="2997200"/>
            <a:ext cx="7054850" cy="2952750"/>
          </a:xfrm>
          <a:prstGeom prst="wedgeRoundRectCallout">
            <a:avLst>
              <a:gd name="adj1" fmla="val -1264"/>
              <a:gd name="adj2" fmla="val 80750"/>
              <a:gd name="adj3" fmla="val 16667"/>
            </a:avLst>
          </a:prstGeom>
          <a:solidFill>
            <a:srgbClr val="99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10800000"/>
          <a:lstStyle/>
          <a:p>
            <a:endParaRPr lang="ru-RU"/>
          </a:p>
        </p:txBody>
      </p:sp>
      <p:sp>
        <p:nvSpPr>
          <p:cNvPr id="18435" name="Text Box 8"/>
          <p:cNvSpPr txBox="1">
            <a:spLocks noChangeArrowheads="1"/>
          </p:cNvSpPr>
          <p:nvPr/>
        </p:nvSpPr>
        <p:spPr bwMode="auto">
          <a:xfrm>
            <a:off x="1692275" y="3141663"/>
            <a:ext cx="6553200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    </a:t>
            </a:r>
            <a:r>
              <a:rPr lang="ru-RU" sz="2400" b="1"/>
              <a:t>«Пунктуационные знаки имеют своё определённое назначение в письменной речи. Как и каждая нота, пунктуационный знак имеет своё определённое место в системе письма, имеет свой неповторимый «характер».</a:t>
            </a:r>
            <a:r>
              <a:rPr lang="ru-RU" sz="2000" b="1"/>
              <a:t> </a:t>
            </a:r>
            <a:br>
              <a:rPr lang="ru-RU" sz="2000" b="1"/>
            </a:br>
            <a:r>
              <a:rPr lang="ru-RU" sz="2000" b="1"/>
              <a:t>                                         </a:t>
            </a:r>
            <a:r>
              <a:rPr lang="ru-RU" b="1" i="1"/>
              <a:t>(Светлана Ивановна Львова)</a:t>
            </a:r>
          </a:p>
        </p:txBody>
      </p:sp>
      <p:pic>
        <p:nvPicPr>
          <p:cNvPr id="18436" name="Picture 9" descr="львова 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692150"/>
            <a:ext cx="2736850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2268538" y="3573463"/>
            <a:ext cx="3455987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4067175" y="3933825"/>
            <a:ext cx="172878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6588125" y="4652963"/>
            <a:ext cx="863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8440" name="Picture 11" descr="Рисунок1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1989138"/>
            <a:ext cx="595313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25" descr="hf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1557338"/>
            <a:ext cx="84931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34" descr="ew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3357563"/>
            <a:ext cx="858837" cy="204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14" descr="Рисунок1g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6013" y="2205038"/>
            <a:ext cx="47307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Рисунок 11" descr="0_5e578_b443355_L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188" y="404813"/>
            <a:ext cx="62071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0" grpId="0" animBg="1"/>
      <p:bldP spid="20491" grpId="0" animBg="1"/>
      <p:bldP spid="2049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476250"/>
            <a:ext cx="8229600" cy="941388"/>
          </a:xfrm>
        </p:spPr>
        <p:txBody>
          <a:bodyPr/>
          <a:lstStyle/>
          <a:p>
            <a:r>
              <a:rPr lang="ru-RU" b="1" smtClean="0">
                <a:solidFill>
                  <a:srgbClr val="006600"/>
                </a:solidFill>
                <a:latin typeface="Arial" charset="0"/>
              </a:rPr>
              <a:t>              </a:t>
            </a:r>
            <a:r>
              <a:rPr lang="ru-RU" b="1" smtClean="0">
                <a:solidFill>
                  <a:srgbClr val="009900"/>
                </a:solidFill>
                <a:latin typeface="Arial" charset="0"/>
              </a:rPr>
              <a:t>Вариант 28</a:t>
            </a:r>
          </a:p>
        </p:txBody>
      </p:sp>
      <p:sp>
        <p:nvSpPr>
          <p:cNvPr id="19458" name="AutoShape 3"/>
          <p:cNvSpPr>
            <a:spLocks noChangeArrowheads="1"/>
          </p:cNvSpPr>
          <p:nvPr/>
        </p:nvSpPr>
        <p:spPr bwMode="auto">
          <a:xfrm flipV="1">
            <a:off x="1116013" y="3213100"/>
            <a:ext cx="7199312" cy="2663825"/>
          </a:xfrm>
          <a:prstGeom prst="wedgeRoundRectCallout">
            <a:avLst>
              <a:gd name="adj1" fmla="val -39176"/>
              <a:gd name="adj2" fmla="val 65134"/>
              <a:gd name="adj3" fmla="val 16667"/>
            </a:avLst>
          </a:prstGeom>
          <a:solidFill>
            <a:srgbClr val="99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10800000"/>
          <a:lstStyle/>
          <a:p>
            <a:endParaRPr lang="ru-RU"/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1331913" y="3429000"/>
            <a:ext cx="6985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    </a:t>
            </a:r>
            <a:r>
              <a:rPr lang="ru-RU" sz="2400" b="1"/>
              <a:t>«Язык подобен многоэтажному зданию. Его этажи – единицы: звук, морфема, слово, словосочетание, предложение… И каждая из них занимает своё место в системе, каждая выполняет свою работу».</a:t>
            </a:r>
            <a:br>
              <a:rPr lang="ru-RU" sz="2400" b="1"/>
            </a:br>
            <a:r>
              <a:rPr lang="ru-RU" sz="2400" b="1"/>
              <a:t>                                       </a:t>
            </a:r>
            <a:r>
              <a:rPr lang="ru-RU" b="1" i="1"/>
              <a:t>(Михаил Викторович Панов)</a:t>
            </a:r>
          </a:p>
        </p:txBody>
      </p:sp>
      <p:pic>
        <p:nvPicPr>
          <p:cNvPr id="19460" name="Picture 6" descr="пан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300" y="549275"/>
            <a:ext cx="21732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5" name="Line 7"/>
          <p:cNvSpPr>
            <a:spLocks noChangeShapeType="1"/>
          </p:cNvSpPr>
          <p:nvPr/>
        </p:nvSpPr>
        <p:spPr bwMode="auto">
          <a:xfrm>
            <a:off x="3276600" y="4221163"/>
            <a:ext cx="136683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8856" name="Line 8"/>
          <p:cNvSpPr>
            <a:spLocks noChangeShapeType="1"/>
          </p:cNvSpPr>
          <p:nvPr/>
        </p:nvSpPr>
        <p:spPr bwMode="auto">
          <a:xfrm>
            <a:off x="5795963" y="5300663"/>
            <a:ext cx="1944687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8857" name="Line 9"/>
          <p:cNvSpPr>
            <a:spLocks noChangeShapeType="1"/>
          </p:cNvSpPr>
          <p:nvPr/>
        </p:nvSpPr>
        <p:spPr bwMode="auto">
          <a:xfrm>
            <a:off x="3995738" y="5300663"/>
            <a:ext cx="18002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9464" name="Рисунок 11" descr="0_5e578_b443355_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5113" y="404813"/>
            <a:ext cx="62071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0" descr="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1412875"/>
            <a:ext cx="11620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1" descr="6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9700" y="1773238"/>
            <a:ext cx="11620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12" descr="6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1863" y="1341438"/>
            <a:ext cx="12954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13" descr="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7050" y="1700213"/>
            <a:ext cx="11620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8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5" grpId="0" animBg="1"/>
      <p:bldP spid="78856" grpId="0" animBg="1"/>
      <p:bldP spid="7885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404813"/>
            <a:ext cx="8229600" cy="1012825"/>
          </a:xfrm>
        </p:spPr>
        <p:txBody>
          <a:bodyPr/>
          <a:lstStyle/>
          <a:p>
            <a:r>
              <a:rPr lang="ru-RU" b="1" smtClean="0">
                <a:solidFill>
                  <a:srgbClr val="006600"/>
                </a:solidFill>
                <a:latin typeface="Arial" charset="0"/>
              </a:rPr>
              <a:t>  </a:t>
            </a:r>
            <a:r>
              <a:rPr lang="ru-RU" b="1" smtClean="0">
                <a:solidFill>
                  <a:srgbClr val="009900"/>
                </a:solidFill>
                <a:latin typeface="Arial" charset="0"/>
              </a:rPr>
              <a:t>Вариант 31</a:t>
            </a:r>
          </a:p>
        </p:txBody>
      </p:sp>
      <p:sp>
        <p:nvSpPr>
          <p:cNvPr id="20482" name="AutoShape 4"/>
          <p:cNvSpPr>
            <a:spLocks noChangeArrowheads="1"/>
          </p:cNvSpPr>
          <p:nvPr/>
        </p:nvSpPr>
        <p:spPr bwMode="auto">
          <a:xfrm flipV="1">
            <a:off x="2987675" y="2276475"/>
            <a:ext cx="5327650" cy="2232025"/>
          </a:xfrm>
          <a:prstGeom prst="wedgeRoundRectCallout">
            <a:avLst>
              <a:gd name="adj1" fmla="val -57630"/>
              <a:gd name="adj2" fmla="val -75537"/>
              <a:gd name="adj3" fmla="val 16667"/>
            </a:avLst>
          </a:prstGeom>
          <a:solidFill>
            <a:srgbClr val="99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10800000"/>
          <a:lstStyle/>
          <a:p>
            <a:endParaRPr lang="ru-RU"/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3348038" y="2708275"/>
            <a:ext cx="482441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    </a:t>
            </a:r>
            <a:r>
              <a:rPr lang="ru-RU" sz="2400" b="1"/>
              <a:t>«Язык – это то, благодаря чему, с помощью чего мы выражаем себя и вещи».</a:t>
            </a:r>
            <a:br>
              <a:rPr lang="ru-RU" sz="2400" b="1"/>
            </a:br>
            <a:r>
              <a:rPr lang="ru-RU" sz="2400" b="1"/>
              <a:t>                                     </a:t>
            </a:r>
            <a:r>
              <a:rPr lang="ru-RU" b="1" i="1"/>
              <a:t>(Поль Рикёр)</a:t>
            </a:r>
            <a:r>
              <a:rPr lang="ru-RU"/>
              <a:t> </a:t>
            </a:r>
          </a:p>
        </p:txBody>
      </p:sp>
      <p:pic>
        <p:nvPicPr>
          <p:cNvPr id="20484" name="Picture 6" descr="рике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3644900"/>
            <a:ext cx="1624013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3" name="Line 7"/>
          <p:cNvSpPr>
            <a:spLocks noChangeShapeType="1"/>
          </p:cNvSpPr>
          <p:nvPr/>
        </p:nvSpPr>
        <p:spPr bwMode="auto">
          <a:xfrm>
            <a:off x="3851275" y="3141663"/>
            <a:ext cx="86518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5784" name="Line 8"/>
          <p:cNvSpPr>
            <a:spLocks noChangeShapeType="1"/>
          </p:cNvSpPr>
          <p:nvPr/>
        </p:nvSpPr>
        <p:spPr bwMode="auto">
          <a:xfrm>
            <a:off x="3419475" y="3860800"/>
            <a:ext cx="3529013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487" name="Рисунок 11" descr="0_5e578_b443355_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550" y="404813"/>
            <a:ext cx="62071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9" descr="conf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4652963"/>
            <a:ext cx="2951162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10" descr="кар смайл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1404938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3" grpId="0" animBg="1"/>
      <p:bldP spid="7578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6у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2852738"/>
            <a:ext cx="8509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AutoShape 16"/>
          <p:cNvSpPr>
            <a:spLocks noChangeArrowheads="1"/>
          </p:cNvSpPr>
          <p:nvPr/>
        </p:nvSpPr>
        <p:spPr bwMode="auto">
          <a:xfrm>
            <a:off x="1979613" y="3213100"/>
            <a:ext cx="865187" cy="719138"/>
          </a:xfrm>
          <a:prstGeom prst="hexagon">
            <a:avLst>
              <a:gd name="adj" fmla="val 30077"/>
              <a:gd name="vf" fmla="val 115470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23</a:t>
            </a:r>
          </a:p>
        </p:txBody>
      </p:sp>
      <p:sp>
        <p:nvSpPr>
          <p:cNvPr id="21507" name="AutoShape 17"/>
          <p:cNvSpPr>
            <a:spLocks noChangeArrowheads="1"/>
          </p:cNvSpPr>
          <p:nvPr/>
        </p:nvSpPr>
        <p:spPr bwMode="auto">
          <a:xfrm>
            <a:off x="3276600" y="2565400"/>
            <a:ext cx="865188" cy="719138"/>
          </a:xfrm>
          <a:prstGeom prst="hexagon">
            <a:avLst>
              <a:gd name="adj" fmla="val 30077"/>
              <a:gd name="vf" fmla="val 115470"/>
            </a:avLst>
          </a:prstGeom>
          <a:solidFill>
            <a:srgbClr val="66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31</a:t>
            </a:r>
          </a:p>
        </p:txBody>
      </p:sp>
      <p:sp>
        <p:nvSpPr>
          <p:cNvPr id="21508" name="AutoShape 18"/>
          <p:cNvSpPr>
            <a:spLocks noChangeArrowheads="1"/>
          </p:cNvSpPr>
          <p:nvPr/>
        </p:nvSpPr>
        <p:spPr bwMode="auto">
          <a:xfrm>
            <a:off x="3276600" y="3284538"/>
            <a:ext cx="865188" cy="719137"/>
          </a:xfrm>
          <a:prstGeom prst="hexagon">
            <a:avLst>
              <a:gd name="adj" fmla="val 30077"/>
              <a:gd name="vf" fmla="val 115470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33</a:t>
            </a:r>
          </a:p>
        </p:txBody>
      </p:sp>
      <p:sp>
        <p:nvSpPr>
          <p:cNvPr id="21509" name="AutoShape 19"/>
          <p:cNvSpPr>
            <a:spLocks noChangeArrowheads="1"/>
          </p:cNvSpPr>
          <p:nvPr/>
        </p:nvSpPr>
        <p:spPr bwMode="auto">
          <a:xfrm>
            <a:off x="684213" y="3213100"/>
            <a:ext cx="865187" cy="719138"/>
          </a:xfrm>
          <a:prstGeom prst="hexagon">
            <a:avLst>
              <a:gd name="adj" fmla="val 30077"/>
              <a:gd name="vf" fmla="val 11547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17</a:t>
            </a:r>
          </a:p>
        </p:txBody>
      </p:sp>
      <p:sp>
        <p:nvSpPr>
          <p:cNvPr id="21510" name="AutoShape 20"/>
          <p:cNvSpPr>
            <a:spLocks noChangeArrowheads="1"/>
          </p:cNvSpPr>
          <p:nvPr/>
        </p:nvSpPr>
        <p:spPr bwMode="auto">
          <a:xfrm>
            <a:off x="684213" y="2492375"/>
            <a:ext cx="865187" cy="719138"/>
          </a:xfrm>
          <a:prstGeom prst="hexagon">
            <a:avLst>
              <a:gd name="adj" fmla="val 30077"/>
              <a:gd name="vf" fmla="val 115470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</a:t>
            </a:r>
          </a:p>
        </p:txBody>
      </p:sp>
      <p:sp>
        <p:nvSpPr>
          <p:cNvPr id="21511" name="AutoShape 21"/>
          <p:cNvSpPr>
            <a:spLocks noChangeArrowheads="1"/>
          </p:cNvSpPr>
          <p:nvPr/>
        </p:nvSpPr>
        <p:spPr bwMode="auto">
          <a:xfrm>
            <a:off x="1331913" y="2852738"/>
            <a:ext cx="865187" cy="719137"/>
          </a:xfrm>
          <a:prstGeom prst="hexagon">
            <a:avLst>
              <a:gd name="adj" fmla="val 30077"/>
              <a:gd name="vf" fmla="val 11547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10</a:t>
            </a:r>
          </a:p>
        </p:txBody>
      </p:sp>
      <p:sp>
        <p:nvSpPr>
          <p:cNvPr id="21512" name="AutoShape 22"/>
          <p:cNvSpPr>
            <a:spLocks noChangeArrowheads="1"/>
          </p:cNvSpPr>
          <p:nvPr/>
        </p:nvSpPr>
        <p:spPr bwMode="auto">
          <a:xfrm>
            <a:off x="1331913" y="2133600"/>
            <a:ext cx="865187" cy="719138"/>
          </a:xfrm>
          <a:prstGeom prst="hexagon">
            <a:avLst>
              <a:gd name="adj" fmla="val 30077"/>
              <a:gd name="vf" fmla="val 115470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6</a:t>
            </a:r>
          </a:p>
        </p:txBody>
      </p:sp>
      <p:sp>
        <p:nvSpPr>
          <p:cNvPr id="21513" name="AutoShape 23"/>
          <p:cNvSpPr>
            <a:spLocks noChangeArrowheads="1"/>
          </p:cNvSpPr>
          <p:nvPr/>
        </p:nvSpPr>
        <p:spPr bwMode="auto">
          <a:xfrm>
            <a:off x="1331913" y="3573463"/>
            <a:ext cx="865187" cy="719137"/>
          </a:xfrm>
          <a:prstGeom prst="hexagon">
            <a:avLst>
              <a:gd name="adj" fmla="val 30077"/>
              <a:gd name="vf" fmla="val 115470"/>
            </a:avLst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21</a:t>
            </a:r>
          </a:p>
        </p:txBody>
      </p:sp>
      <p:sp>
        <p:nvSpPr>
          <p:cNvPr id="21514" name="AutoShape 25"/>
          <p:cNvSpPr>
            <a:spLocks noChangeArrowheads="1"/>
          </p:cNvSpPr>
          <p:nvPr/>
        </p:nvSpPr>
        <p:spPr bwMode="auto">
          <a:xfrm>
            <a:off x="1979613" y="2492375"/>
            <a:ext cx="865187" cy="719138"/>
          </a:xfrm>
          <a:prstGeom prst="hexagon">
            <a:avLst>
              <a:gd name="adj" fmla="val 30077"/>
              <a:gd name="vf" fmla="val 11547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22</a:t>
            </a:r>
          </a:p>
        </p:txBody>
      </p:sp>
      <p:sp>
        <p:nvSpPr>
          <p:cNvPr id="21515" name="AutoShape 26"/>
          <p:cNvSpPr>
            <a:spLocks noChangeArrowheads="1"/>
          </p:cNvSpPr>
          <p:nvPr/>
        </p:nvSpPr>
        <p:spPr bwMode="auto">
          <a:xfrm>
            <a:off x="2627313" y="3644900"/>
            <a:ext cx="865187" cy="719138"/>
          </a:xfrm>
          <a:prstGeom prst="hexagon">
            <a:avLst>
              <a:gd name="adj" fmla="val 30077"/>
              <a:gd name="vf" fmla="val 11547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35</a:t>
            </a:r>
          </a:p>
        </p:txBody>
      </p:sp>
      <p:sp>
        <p:nvSpPr>
          <p:cNvPr id="21516" name="AutoShape 27"/>
          <p:cNvSpPr>
            <a:spLocks noChangeArrowheads="1"/>
          </p:cNvSpPr>
          <p:nvPr/>
        </p:nvSpPr>
        <p:spPr bwMode="auto">
          <a:xfrm>
            <a:off x="2627313" y="2133600"/>
            <a:ext cx="865187" cy="719138"/>
          </a:xfrm>
          <a:prstGeom prst="hexagon">
            <a:avLst>
              <a:gd name="adj" fmla="val 30077"/>
              <a:gd name="vf" fmla="val 115470"/>
            </a:avLst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26</a:t>
            </a:r>
          </a:p>
        </p:txBody>
      </p:sp>
      <p:sp>
        <p:nvSpPr>
          <p:cNvPr id="21517" name="Text Box 32"/>
          <p:cNvSpPr txBox="1">
            <a:spLocks noChangeArrowheads="1"/>
          </p:cNvSpPr>
          <p:nvPr/>
        </p:nvSpPr>
        <p:spPr bwMode="auto">
          <a:xfrm>
            <a:off x="2916238" y="29972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29</a:t>
            </a:r>
          </a:p>
        </p:txBody>
      </p:sp>
      <p:sp>
        <p:nvSpPr>
          <p:cNvPr id="21518" name="Rectangle 18"/>
          <p:cNvSpPr>
            <a:spLocks noGrp="1"/>
          </p:cNvSpPr>
          <p:nvPr>
            <p:ph type="title" idx="4294967295"/>
          </p:nvPr>
        </p:nvSpPr>
        <p:spPr>
          <a:xfrm>
            <a:off x="539750" y="549275"/>
            <a:ext cx="8064500" cy="1498600"/>
          </a:xfrm>
        </p:spPr>
        <p:txBody>
          <a:bodyPr/>
          <a:lstStyle/>
          <a:p>
            <a:pPr algn="l"/>
            <a:r>
              <a:rPr lang="ru-RU" sz="2400" b="1" smtClean="0">
                <a:latin typeface="Arial" charset="0"/>
              </a:rPr>
              <a:t>    </a:t>
            </a:r>
            <a:r>
              <a:rPr lang="ru-RU" sz="2400" b="1" smtClean="0">
                <a:solidFill>
                  <a:srgbClr val="006600"/>
                </a:solidFill>
                <a:latin typeface="Arial" charset="0"/>
              </a:rPr>
              <a:t>Некоторые темы объединены общим смыслом, поэтому их можно классифицировать, объединить в </a:t>
            </a:r>
            <a:r>
              <a:rPr lang="ru-RU" sz="2400" b="1" u="sng" smtClean="0">
                <a:solidFill>
                  <a:srgbClr val="00CC00"/>
                </a:solidFill>
                <a:latin typeface="Arial" charset="0"/>
              </a:rPr>
              <a:t>тематические блоки</a:t>
            </a:r>
            <a:r>
              <a:rPr lang="ru-RU" sz="2400" b="1" smtClean="0">
                <a:solidFill>
                  <a:srgbClr val="006600"/>
                </a:solidFill>
                <a:latin typeface="Arial" charset="0"/>
              </a:rPr>
              <a:t>. Например:</a:t>
            </a:r>
          </a:p>
        </p:txBody>
      </p:sp>
      <p:sp>
        <p:nvSpPr>
          <p:cNvPr id="21519" name="AutoShape 22"/>
          <p:cNvSpPr>
            <a:spLocks noChangeArrowheads="1"/>
          </p:cNvSpPr>
          <p:nvPr/>
        </p:nvSpPr>
        <p:spPr bwMode="auto">
          <a:xfrm>
            <a:off x="6372225" y="1844675"/>
            <a:ext cx="865188" cy="719138"/>
          </a:xfrm>
          <a:prstGeom prst="hexagon">
            <a:avLst>
              <a:gd name="adj" fmla="val 30077"/>
              <a:gd name="vf" fmla="val 11547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21520" name="AutoShape 17"/>
          <p:cNvSpPr>
            <a:spLocks noChangeArrowheads="1"/>
          </p:cNvSpPr>
          <p:nvPr/>
        </p:nvSpPr>
        <p:spPr bwMode="auto">
          <a:xfrm>
            <a:off x="5724525" y="2205038"/>
            <a:ext cx="865188" cy="719137"/>
          </a:xfrm>
          <a:prstGeom prst="hexagon">
            <a:avLst>
              <a:gd name="adj" fmla="val 30077"/>
              <a:gd name="vf" fmla="val 115470"/>
            </a:avLst>
          </a:prstGeom>
          <a:solidFill>
            <a:srgbClr val="8AF68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25</a:t>
            </a:r>
          </a:p>
        </p:txBody>
      </p:sp>
      <p:sp>
        <p:nvSpPr>
          <p:cNvPr id="21521" name="AutoShape 20"/>
          <p:cNvSpPr>
            <a:spLocks noChangeArrowheads="1"/>
          </p:cNvSpPr>
          <p:nvPr/>
        </p:nvSpPr>
        <p:spPr bwMode="auto">
          <a:xfrm>
            <a:off x="6372225" y="2565400"/>
            <a:ext cx="865188" cy="719138"/>
          </a:xfrm>
          <a:prstGeom prst="hexagon">
            <a:avLst>
              <a:gd name="adj" fmla="val 30077"/>
              <a:gd name="vf" fmla="val 115470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pic>
        <p:nvPicPr>
          <p:cNvPr id="21522" name="Picture 11" descr="6у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25" y="2205038"/>
            <a:ext cx="8509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3" name="AutoShape 21"/>
          <p:cNvSpPr>
            <a:spLocks noChangeArrowheads="1"/>
          </p:cNvSpPr>
          <p:nvPr/>
        </p:nvSpPr>
        <p:spPr bwMode="auto">
          <a:xfrm>
            <a:off x="7667625" y="1844675"/>
            <a:ext cx="865188" cy="719138"/>
          </a:xfrm>
          <a:prstGeom prst="hexagon">
            <a:avLst>
              <a:gd name="adj" fmla="val 30077"/>
              <a:gd name="vf" fmla="val 115470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30</a:t>
            </a:r>
          </a:p>
        </p:txBody>
      </p:sp>
      <p:sp>
        <p:nvSpPr>
          <p:cNvPr id="21524" name="AutoShape 19"/>
          <p:cNvSpPr>
            <a:spLocks noChangeArrowheads="1"/>
          </p:cNvSpPr>
          <p:nvPr/>
        </p:nvSpPr>
        <p:spPr bwMode="auto">
          <a:xfrm>
            <a:off x="7019925" y="1484313"/>
            <a:ext cx="865188" cy="719137"/>
          </a:xfrm>
          <a:prstGeom prst="hexagon">
            <a:avLst>
              <a:gd name="adj" fmla="val 30077"/>
              <a:gd name="vf" fmla="val 115470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13</a:t>
            </a:r>
          </a:p>
        </p:txBody>
      </p:sp>
      <p:sp>
        <p:nvSpPr>
          <p:cNvPr id="21525" name="AutoShape 26"/>
          <p:cNvSpPr>
            <a:spLocks noChangeArrowheads="1"/>
          </p:cNvSpPr>
          <p:nvPr/>
        </p:nvSpPr>
        <p:spPr bwMode="auto">
          <a:xfrm>
            <a:off x="7667625" y="5516563"/>
            <a:ext cx="865188" cy="719137"/>
          </a:xfrm>
          <a:prstGeom prst="hexagon">
            <a:avLst>
              <a:gd name="adj" fmla="val 30077"/>
              <a:gd name="vf" fmla="val 115470"/>
            </a:avLst>
          </a:prstGeom>
          <a:solidFill>
            <a:srgbClr val="66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24</a:t>
            </a:r>
          </a:p>
        </p:txBody>
      </p:sp>
      <p:sp>
        <p:nvSpPr>
          <p:cNvPr id="21526" name="AutoShape 23"/>
          <p:cNvSpPr>
            <a:spLocks noChangeArrowheads="1"/>
          </p:cNvSpPr>
          <p:nvPr/>
        </p:nvSpPr>
        <p:spPr bwMode="auto">
          <a:xfrm>
            <a:off x="7667625" y="4797425"/>
            <a:ext cx="865188" cy="719138"/>
          </a:xfrm>
          <a:prstGeom prst="hexagon">
            <a:avLst>
              <a:gd name="adj" fmla="val 30077"/>
              <a:gd name="vf" fmla="val 115470"/>
            </a:avLst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18</a:t>
            </a:r>
          </a:p>
        </p:txBody>
      </p:sp>
      <p:sp>
        <p:nvSpPr>
          <p:cNvPr id="21527" name="AutoShape 24"/>
          <p:cNvSpPr>
            <a:spLocks noChangeArrowheads="1"/>
          </p:cNvSpPr>
          <p:nvPr/>
        </p:nvSpPr>
        <p:spPr bwMode="auto">
          <a:xfrm>
            <a:off x="7019925" y="5157788"/>
            <a:ext cx="865188" cy="719137"/>
          </a:xfrm>
          <a:prstGeom prst="hexagon">
            <a:avLst>
              <a:gd name="adj" fmla="val 30077"/>
              <a:gd name="vf" fmla="val 11547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21528" name="AutoShape 28"/>
          <p:cNvSpPr>
            <a:spLocks noChangeArrowheads="1"/>
          </p:cNvSpPr>
          <p:nvPr/>
        </p:nvSpPr>
        <p:spPr bwMode="auto">
          <a:xfrm>
            <a:off x="7019925" y="4437063"/>
            <a:ext cx="865188" cy="719137"/>
          </a:xfrm>
          <a:prstGeom prst="hexagon">
            <a:avLst>
              <a:gd name="adj" fmla="val 30077"/>
              <a:gd name="vf" fmla="val 115470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11</a:t>
            </a:r>
          </a:p>
        </p:txBody>
      </p:sp>
      <p:sp>
        <p:nvSpPr>
          <p:cNvPr id="21529" name="AutoShape 27"/>
          <p:cNvSpPr>
            <a:spLocks noChangeArrowheads="1"/>
          </p:cNvSpPr>
          <p:nvPr/>
        </p:nvSpPr>
        <p:spPr bwMode="auto">
          <a:xfrm>
            <a:off x="6372225" y="4797425"/>
            <a:ext cx="865188" cy="719138"/>
          </a:xfrm>
          <a:prstGeom prst="hexagon">
            <a:avLst>
              <a:gd name="adj" fmla="val 30077"/>
              <a:gd name="vf" fmla="val 11547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7</a:t>
            </a:r>
          </a:p>
        </p:txBody>
      </p:sp>
      <p:sp>
        <p:nvSpPr>
          <p:cNvPr id="21530" name="AutoShape 25"/>
          <p:cNvSpPr>
            <a:spLocks noChangeArrowheads="1"/>
          </p:cNvSpPr>
          <p:nvPr/>
        </p:nvSpPr>
        <p:spPr bwMode="auto">
          <a:xfrm>
            <a:off x="7667625" y="4076700"/>
            <a:ext cx="865188" cy="719138"/>
          </a:xfrm>
          <a:prstGeom prst="hexagon">
            <a:avLst>
              <a:gd name="adj" fmla="val 30077"/>
              <a:gd name="vf" fmla="val 115470"/>
            </a:avLst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12</a:t>
            </a:r>
          </a:p>
        </p:txBody>
      </p:sp>
      <p:sp>
        <p:nvSpPr>
          <p:cNvPr id="21531" name="Text Box 31"/>
          <p:cNvSpPr txBox="1">
            <a:spLocks noChangeArrowheads="1"/>
          </p:cNvSpPr>
          <p:nvPr/>
        </p:nvSpPr>
        <p:spPr bwMode="auto">
          <a:xfrm>
            <a:off x="611188" y="4365625"/>
            <a:ext cx="28289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CC00"/>
                </a:solidFill>
              </a:rPr>
              <a:t>Язык как средство познания действительности и выражения мыслей</a:t>
            </a:r>
          </a:p>
        </p:txBody>
      </p:sp>
      <p:sp>
        <p:nvSpPr>
          <p:cNvPr id="21532" name="Text Box 32"/>
          <p:cNvSpPr txBox="1">
            <a:spLocks noChangeArrowheads="1"/>
          </p:cNvSpPr>
          <p:nvPr/>
        </p:nvSpPr>
        <p:spPr bwMode="auto">
          <a:xfrm>
            <a:off x="3708400" y="5300663"/>
            <a:ext cx="33131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CC00"/>
                </a:solidFill>
              </a:rPr>
              <a:t>Богатство и образность речи, точность слова</a:t>
            </a:r>
          </a:p>
        </p:txBody>
      </p:sp>
      <p:sp>
        <p:nvSpPr>
          <p:cNvPr id="21533" name="Text Box 33"/>
          <p:cNvSpPr txBox="1">
            <a:spLocks noChangeArrowheads="1"/>
          </p:cNvSpPr>
          <p:nvPr/>
        </p:nvSpPr>
        <p:spPr bwMode="auto">
          <a:xfrm>
            <a:off x="4572000" y="3284538"/>
            <a:ext cx="4032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CC00"/>
                </a:solidFill>
              </a:rPr>
              <a:t>Единство формы и содержания речи (лексика и грамматика)</a:t>
            </a:r>
          </a:p>
        </p:txBody>
      </p:sp>
      <p:sp>
        <p:nvSpPr>
          <p:cNvPr id="21534" name="Text Box 34"/>
          <p:cNvSpPr txBox="1">
            <a:spLocks noChangeArrowheads="1"/>
          </p:cNvSpPr>
          <p:nvPr/>
        </p:nvSpPr>
        <p:spPr bwMode="auto">
          <a:xfrm>
            <a:off x="7235825" y="23495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27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1157</TotalTime>
  <Words>1184</Words>
  <Application>Microsoft Office PowerPoint</Application>
  <PresentationFormat>Экран (4:3)</PresentationFormat>
  <Paragraphs>143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Советы по написанию  сочинения  Часть С2</vt:lpstr>
      <vt:lpstr>Формулировка задания</vt:lpstr>
      <vt:lpstr>Слайд 3</vt:lpstr>
      <vt:lpstr>             Вариант 1</vt:lpstr>
      <vt:lpstr>                 Вариант 8</vt:lpstr>
      <vt:lpstr>      Вариант 16</vt:lpstr>
      <vt:lpstr>              Вариант 28</vt:lpstr>
      <vt:lpstr>  Вариант 31</vt:lpstr>
      <vt:lpstr>    Некоторые темы объединены общим смыслом, поэтому их можно классифицировать, объединить в тематические блоки. Например:</vt:lpstr>
      <vt:lpstr>Композиция  сочинения-рассуждения</vt:lpstr>
      <vt:lpstr>Слайд 11</vt:lpstr>
      <vt:lpstr>Вступление</vt:lpstr>
      <vt:lpstr>Переход к рассуждению</vt:lpstr>
      <vt:lpstr>Основная часть</vt:lpstr>
      <vt:lpstr>Примеры</vt:lpstr>
      <vt:lpstr>Включение примеров </vt:lpstr>
      <vt:lpstr>     Заключение (вывод)</vt:lpstr>
      <vt:lpstr>О почерке </vt:lpstr>
      <vt:lpstr>Вариант 20</vt:lpstr>
      <vt:lpstr>Слайд 20</vt:lpstr>
      <vt:lpstr>   Образец сочинения</vt:lpstr>
      <vt:lpstr>Задание для самостоятельной работы</vt:lpstr>
      <vt:lpstr>Удачи на экзамене !</vt:lpstr>
      <vt:lpstr>Использованные материалы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Характеристика предложения</dc:title>
  <dc:creator>Admin</dc:creator>
  <cp:lastModifiedBy>Admin</cp:lastModifiedBy>
  <cp:revision>57</cp:revision>
  <dcterms:created xsi:type="dcterms:W3CDTF">2011-12-24T06:36:21Z</dcterms:created>
  <dcterms:modified xsi:type="dcterms:W3CDTF">2012-11-30T15:51:16Z</dcterms:modified>
</cp:coreProperties>
</file>