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sldIdLst>
    <p:sldId id="256" r:id="rId2"/>
    <p:sldId id="257" r:id="rId3"/>
    <p:sldId id="259" r:id="rId4"/>
    <p:sldId id="260" r:id="rId5"/>
    <p:sldId id="261" r:id="rId6"/>
    <p:sldId id="262" r:id="rId7"/>
    <p:sldId id="263" r:id="rId8"/>
    <p:sldId id="264" r:id="rId9"/>
    <p:sldId id="265" r:id="rId10"/>
    <p:sldId id="266"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147" autoAdjust="0"/>
    <p:restoredTop sz="94660"/>
  </p:normalViewPr>
  <p:slideViewPr>
    <p:cSldViewPr>
      <p:cViewPr varScale="1">
        <p:scale>
          <a:sx n="69" d="100"/>
          <a:sy n="69" d="100"/>
        </p:scale>
        <p:origin x="-564" y="-10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8" name="Дата 27"/>
          <p:cNvSpPr>
            <a:spLocks noGrp="1"/>
          </p:cNvSpPr>
          <p:nvPr>
            <p:ph type="dt" sz="half" idx="10"/>
          </p:nvPr>
        </p:nvSpPr>
        <p:spPr/>
        <p:txBody>
          <a:bodyPr/>
          <a:lstStyle>
            <a:extLst/>
          </a:lstStyle>
          <a:p>
            <a:fld id="{1F281C5E-A769-4684-A524-FD428FE10E5A}" type="datetimeFigureOut">
              <a:rPr lang="ru-RU" smtClean="0"/>
              <a:pPr/>
              <a:t>06.02.2013</a:t>
            </a:fld>
            <a:endParaRPr lang="ru-RU"/>
          </a:p>
        </p:txBody>
      </p:sp>
      <p:sp>
        <p:nvSpPr>
          <p:cNvPr id="17" name="Нижний колонтитул 16"/>
          <p:cNvSpPr>
            <a:spLocks noGrp="1"/>
          </p:cNvSpPr>
          <p:nvPr>
            <p:ph type="ftr" sz="quarter" idx="11"/>
          </p:nvPr>
        </p:nvSpPr>
        <p:spPr/>
        <p:txBody>
          <a:bodyPr/>
          <a:lstStyle>
            <a:extLst/>
          </a:lstStyle>
          <a:p>
            <a:endParaRPr lang="ru-RU"/>
          </a:p>
        </p:txBody>
      </p:sp>
      <p:sp>
        <p:nvSpPr>
          <p:cNvPr id="29" name="Номер слайда 28"/>
          <p:cNvSpPr>
            <a:spLocks noGrp="1"/>
          </p:cNvSpPr>
          <p:nvPr>
            <p:ph type="sldNum" sz="quarter" idx="12"/>
          </p:nvPr>
        </p:nvSpPr>
        <p:spPr/>
        <p:txBody>
          <a:bodyPr/>
          <a:lstStyle>
            <a:extLst/>
          </a:lstStyle>
          <a:p>
            <a:fld id="{FCCC91C6-728A-4237-A386-C8749A22B1C3}" type="slidenum">
              <a:rPr lang="ru-RU" smtClean="0"/>
              <a:pPr/>
              <a:t>‹#›</a:t>
            </a:fld>
            <a:endParaRPr lang="ru-RU"/>
          </a:p>
        </p:txBody>
      </p:sp>
      <p:sp>
        <p:nvSpPr>
          <p:cNvPr id="32" name="Прямоугольник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Прямоугольник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Прямоугольник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Прямоугольник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Прямоугольник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Заголовок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56" name="Прямоугольник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Прямоугольник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Прямоугольник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Прямоугольник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1F281C5E-A769-4684-A524-FD428FE10E5A}" type="datetimeFigureOut">
              <a:rPr lang="ru-RU" smtClean="0"/>
              <a:pPr/>
              <a:t>06.02.2013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FCCC91C6-728A-4237-A386-C8749A22B1C3}"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981200" cy="5851525"/>
          </a:xfrm>
        </p:spPr>
        <p:txBody>
          <a:bodyPr vert="eaVert" anchor="ct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609600" y="274639"/>
            <a:ext cx="58674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1F281C5E-A769-4684-A524-FD428FE10E5A}" type="datetimeFigureOut">
              <a:rPr lang="ru-RU" smtClean="0"/>
              <a:pPr/>
              <a:t>06.02.2013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FCCC91C6-728A-4237-A386-C8749A22B1C3}"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Объект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1F281C5E-A769-4684-A524-FD428FE10E5A}" type="datetimeFigureOut">
              <a:rPr lang="ru-RU" smtClean="0"/>
              <a:pPr/>
              <a:t>06.02.2013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FCCC91C6-728A-4237-A386-C8749A22B1C3}"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14" name="Полилиния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Полилиния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Полилиния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Полилиния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Полилиния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Полилиния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Полилиния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Полилиния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Полилиния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Полилиния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Полилиния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Полилиния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Полилиния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Полилиния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Полилиния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Текст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1F281C5E-A769-4684-A524-FD428FE10E5A}" type="datetimeFigureOut">
              <a:rPr lang="ru-RU" smtClean="0"/>
              <a:pPr/>
              <a:t>06.02.2013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FCCC91C6-728A-4237-A386-C8749A22B1C3}" type="slidenum">
              <a:rPr lang="ru-RU" smtClean="0"/>
              <a:pPr/>
              <a:t>‹#›</a:t>
            </a:fld>
            <a:endParaRPr lang="ru-RU"/>
          </a:p>
        </p:txBody>
      </p:sp>
      <p:sp>
        <p:nvSpPr>
          <p:cNvPr id="7" name="Прямоугольник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ru-RU" smtClean="0"/>
              <a:t>Образец заголовка</a:t>
            </a:r>
            <a:endParaRPr kumimoji="0" lang="en-US"/>
          </a:p>
        </p:txBody>
      </p:sp>
      <p:sp>
        <p:nvSpPr>
          <p:cNvPr id="8" name="Прямоугольник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Прямоугольник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Прямоугольник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Прямоугольник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2064"/>
            <a:ext cx="8229600" cy="914400"/>
          </a:xfrm>
        </p:spPr>
        <p:txBody>
          <a:bodyPr/>
          <a:lstStyle>
            <a:extLst/>
          </a:lstStyle>
          <a:p>
            <a:r>
              <a:rPr kumimoji="0" lang="ru-RU" smtClean="0"/>
              <a:t>Образец заголовка</a:t>
            </a:r>
            <a:endParaRPr kumimoji="0" lang="en-US"/>
          </a:p>
        </p:txBody>
      </p:sp>
      <p:sp>
        <p:nvSpPr>
          <p:cNvPr id="3" name="Объект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1F281C5E-A769-4684-A524-FD428FE10E5A}" type="datetimeFigureOut">
              <a:rPr lang="ru-RU" smtClean="0"/>
              <a:pPr/>
              <a:t>06.02.2013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FCCC91C6-728A-4237-A386-C8749A22B1C3}"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5" name="Прямоугольник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504824" y="512064"/>
            <a:ext cx="7772400" cy="914400"/>
          </a:xfrm>
        </p:spPr>
        <p:txBody>
          <a:bodyPr anchor="t"/>
          <a:lstStyle>
            <a:lvl1pPr>
              <a:defRPr sz="400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Объект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1F281C5E-A769-4684-A524-FD428FE10E5A}" type="datetimeFigureOut">
              <a:rPr lang="ru-RU" smtClean="0"/>
              <a:pPr/>
              <a:t>06.02.2013</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FCCC91C6-728A-4237-A386-C8749A22B1C3}" type="slidenum">
              <a:rPr lang="ru-RU" smtClean="0"/>
              <a:pPr/>
              <a:t>‹#›</a:t>
            </a:fld>
            <a:endParaRPr lang="ru-RU"/>
          </a:p>
        </p:txBody>
      </p:sp>
      <p:sp>
        <p:nvSpPr>
          <p:cNvPr id="16" name="Прямоугольник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Прямоугольник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Прямоугольник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Прямоугольник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Прямоугольник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Прямоугольник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Прямоугольник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Прямоугольник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Прямоугольник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512064"/>
            <a:ext cx="7772400" cy="914400"/>
          </a:xfrm>
        </p:spPr>
        <p:txBody>
          <a:bodyPr/>
          <a:lstStyle>
            <a:lvl1pPr>
              <a:defRPr sz="4000" cap="none" baseline="0"/>
            </a:lvl1pPr>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1F281C5E-A769-4684-A524-FD428FE10E5A}" type="datetimeFigureOut">
              <a:rPr lang="ru-RU" smtClean="0"/>
              <a:pPr/>
              <a:t>06.02.2013</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FCCC91C6-728A-4237-A386-C8749A22B1C3}"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1F281C5E-A769-4684-A524-FD428FE10E5A}" type="datetimeFigureOut">
              <a:rPr lang="ru-RU" smtClean="0"/>
              <a:pPr/>
              <a:t>06.02.2013</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FCCC91C6-728A-4237-A386-C8749A22B1C3}"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273050"/>
            <a:ext cx="8229600" cy="1162050"/>
          </a:xfrm>
        </p:spPr>
        <p:txBody>
          <a:bodyPr anchor="ctr"/>
          <a:lstStyle>
            <a:lvl1pPr algn="l">
              <a:buNone/>
              <a:defRPr sz="3600" b="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Объект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1F281C5E-A769-4684-A524-FD428FE10E5A}" type="datetimeFigureOut">
              <a:rPr lang="ru-RU" smtClean="0"/>
              <a:pPr/>
              <a:t>06.02.2013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FCCC91C6-728A-4237-A386-C8749A22B1C3}"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8" name="Прямоугольник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Прямая соединительная линия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Группа 9"/>
          <p:cNvGrpSpPr/>
          <p:nvPr/>
        </p:nvGrpSpPr>
        <p:grpSpPr>
          <a:xfrm rot="5400000">
            <a:off x="8514581" y="1219200"/>
            <a:ext cx="132763" cy="128466"/>
            <a:chOff x="6668087" y="1297746"/>
            <a:chExt cx="161840" cy="156602"/>
          </a:xfrm>
        </p:grpSpPr>
        <p:cxnSp>
          <p:nvCxnSpPr>
            <p:cNvPr id="15" name="Прямая соединительная линия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Прямая соединительная линия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Прямая соединительная линия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Заголовок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ru-RU" smtClean="0"/>
              <a:t>Образец заголовка</a:t>
            </a:r>
            <a:endParaRPr kumimoji="0" lang="en-US"/>
          </a:p>
        </p:txBody>
      </p:sp>
      <p:sp>
        <p:nvSpPr>
          <p:cNvPr id="3" name="Рисунок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ru-RU" smtClean="0"/>
              <a:t>Вставка рисунка</a:t>
            </a:r>
            <a:endParaRPr kumimoji="0" lang="en-US"/>
          </a:p>
        </p:txBody>
      </p:sp>
      <p:sp>
        <p:nvSpPr>
          <p:cNvPr id="4" name="Текст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grpSp>
        <p:nvGrpSpPr>
          <p:cNvPr id="14" name="Группа 13"/>
          <p:cNvGrpSpPr/>
          <p:nvPr/>
        </p:nvGrpSpPr>
        <p:grpSpPr>
          <a:xfrm rot="5400000">
            <a:off x="8666981" y="1371600"/>
            <a:ext cx="132763" cy="128466"/>
            <a:chOff x="6668087" y="1297746"/>
            <a:chExt cx="161840" cy="156602"/>
          </a:xfrm>
        </p:grpSpPr>
        <p:cxnSp>
          <p:nvCxnSpPr>
            <p:cNvPr id="11" name="Прямая соединительная линия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Прямая соединительная линия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Прямая соединительная линия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Группа 17"/>
          <p:cNvGrpSpPr/>
          <p:nvPr/>
        </p:nvGrpSpPr>
        <p:grpSpPr>
          <a:xfrm rot="5400000">
            <a:off x="8320088" y="1474763"/>
            <a:ext cx="132763" cy="128466"/>
            <a:chOff x="6668087" y="1297746"/>
            <a:chExt cx="161840" cy="156602"/>
          </a:xfrm>
        </p:grpSpPr>
        <p:cxnSp>
          <p:nvCxnSpPr>
            <p:cNvPr id="19" name="Прямая соединительная линия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Прямая соединительная линия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Прямая соединительная линия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Дата 4"/>
          <p:cNvSpPr>
            <a:spLocks noGrp="1"/>
          </p:cNvSpPr>
          <p:nvPr>
            <p:ph type="dt" sz="half" idx="10"/>
          </p:nvPr>
        </p:nvSpPr>
        <p:spPr>
          <a:xfrm>
            <a:off x="6477000" y="55499"/>
            <a:ext cx="2133600" cy="365125"/>
          </a:xfrm>
        </p:spPr>
        <p:txBody>
          <a:bodyPr/>
          <a:lstStyle>
            <a:extLst/>
          </a:lstStyle>
          <a:p>
            <a:fld id="{1F281C5E-A769-4684-A524-FD428FE10E5A}" type="datetimeFigureOut">
              <a:rPr lang="ru-RU" smtClean="0"/>
              <a:pPr/>
              <a:t>06.02.2013</a:t>
            </a:fld>
            <a:endParaRPr lang="ru-RU"/>
          </a:p>
        </p:txBody>
      </p:sp>
      <p:sp>
        <p:nvSpPr>
          <p:cNvPr id="6" name="Нижний колонтитул 5"/>
          <p:cNvSpPr>
            <a:spLocks noGrp="1"/>
          </p:cNvSpPr>
          <p:nvPr>
            <p:ph type="ftr" sz="quarter" idx="11"/>
          </p:nvPr>
        </p:nvSpPr>
        <p:spPr>
          <a:xfrm>
            <a:off x="914400" y="55499"/>
            <a:ext cx="5562600" cy="365125"/>
          </a:xfrm>
        </p:spPr>
        <p:txBody>
          <a:bodyPr/>
          <a:lstStyle>
            <a:extLst/>
          </a:lstStyle>
          <a:p>
            <a:endParaRPr lang="ru-RU"/>
          </a:p>
        </p:txBody>
      </p:sp>
      <p:sp>
        <p:nvSpPr>
          <p:cNvPr id="7" name="Номер слайда 6"/>
          <p:cNvSpPr>
            <a:spLocks noGrp="1"/>
          </p:cNvSpPr>
          <p:nvPr>
            <p:ph type="sldNum" sz="quarter" idx="12"/>
          </p:nvPr>
        </p:nvSpPr>
        <p:spPr>
          <a:xfrm>
            <a:off x="8610600" y="55499"/>
            <a:ext cx="457200" cy="365125"/>
          </a:xfrm>
        </p:spPr>
        <p:txBody>
          <a:bodyPr/>
          <a:lstStyle>
            <a:extLst/>
          </a:lstStyle>
          <a:p>
            <a:fld id="{FCCC91C6-728A-4237-A386-C8749A22B1C3}"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Прямоугольник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Прямоугольник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оугольник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Прямоугольник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Прямоугольник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Прямоугольник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Прямоугольник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Прямоугольник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Заголовок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ru-RU" smtClean="0"/>
              <a:t>Образец заголовка</a:t>
            </a:r>
            <a:endParaRPr kumimoji="0" lang="en-US"/>
          </a:p>
        </p:txBody>
      </p:sp>
      <p:sp>
        <p:nvSpPr>
          <p:cNvPr id="13" name="Текст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1F281C5E-A769-4684-A524-FD428FE10E5A}" type="datetimeFigureOut">
              <a:rPr lang="ru-RU" smtClean="0"/>
              <a:pPr/>
              <a:t>06.02.2013</a:t>
            </a:fld>
            <a:endParaRPr lang="ru-RU"/>
          </a:p>
        </p:txBody>
      </p:sp>
      <p:sp>
        <p:nvSpPr>
          <p:cNvPr id="3" name="Нижний колонтитул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ru-RU"/>
          </a:p>
        </p:txBody>
      </p:sp>
      <p:sp>
        <p:nvSpPr>
          <p:cNvPr id="23" name="Номер слайда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FCCC91C6-728A-4237-A386-C8749A22B1C3}"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651007" y="3933056"/>
            <a:ext cx="6477000" cy="1828800"/>
          </a:xfrm>
        </p:spPr>
        <p:txBody>
          <a:bodyPr>
            <a:normAutofit fontScale="90000"/>
          </a:bodyPr>
          <a:lstStyle/>
          <a:p>
            <a:pPr algn="ctr"/>
            <a:r>
              <a:rPr lang="en-US" b="1" i="1" dirty="0" smtClean="0">
                <a:solidFill>
                  <a:srgbClr val="FF0000"/>
                </a:solidFill>
                <a:latin typeface="Castellar" pitchFamily="18" charset="0"/>
              </a:rPr>
              <a:t>I would like to present UNITES STATES of AMERICA to you!!!</a:t>
            </a:r>
            <a:endParaRPr lang="ru-RU" b="1" i="1" dirty="0">
              <a:solidFill>
                <a:srgbClr val="FF0000"/>
              </a:solidFill>
            </a:endParaRPr>
          </a:p>
        </p:txBody>
      </p:sp>
      <p:sp>
        <p:nvSpPr>
          <p:cNvPr id="3" name="Подзаголовок 2"/>
          <p:cNvSpPr>
            <a:spLocks noGrp="1"/>
          </p:cNvSpPr>
          <p:nvPr>
            <p:ph type="subTitle" idx="1"/>
          </p:nvPr>
        </p:nvSpPr>
        <p:spPr>
          <a:xfrm>
            <a:off x="914400" y="2834640"/>
            <a:ext cx="8229600" cy="3094690"/>
          </a:xfrm>
        </p:spPr>
        <p:txBody>
          <a:bodyPr/>
          <a:lstStyle/>
          <a:p>
            <a:endParaRPr lang="ru-RU" dirty="0"/>
          </a:p>
        </p:txBody>
      </p:sp>
      <p:pic>
        <p:nvPicPr>
          <p:cNvPr id="1026" name="Picture 2" descr="F:\Школа\Visit-USA-American-Flag.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6948264" cy="328498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75556924"/>
      </p:ext>
    </p:extLst>
  </p:cSld>
  <p:clrMapOvr>
    <a:masterClrMapping/>
  </p:clrMapOvr>
  <mc:AlternateContent xmlns:mc="http://schemas.openxmlformats.org/markup-compatibility/2006">
    <mc:Choice xmlns:p14="http://schemas.microsoft.com/office/powerpoint/2010/main" xmlns="" Requires="p14">
      <p:transition spd="slow" p14:dur="4000">
        <p14:vortex/>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 calcmode="lin" valueType="num">
                                      <p:cBhvr>
                                        <p:cTn id="14" dur="1000" fill="hold"/>
                                        <p:tgtEl>
                                          <p:spTgt spid="1026"/>
                                        </p:tgtEl>
                                        <p:attrNameLst>
                                          <p:attrName>ppt_w</p:attrName>
                                        </p:attrNameLst>
                                      </p:cBhvr>
                                      <p:tavLst>
                                        <p:tav tm="0">
                                          <p:val>
                                            <p:fltVal val="0"/>
                                          </p:val>
                                        </p:tav>
                                        <p:tav tm="100000">
                                          <p:val>
                                            <p:strVal val="#ppt_w"/>
                                          </p:val>
                                        </p:tav>
                                      </p:tavLst>
                                    </p:anim>
                                    <p:anim calcmode="lin" valueType="num">
                                      <p:cBhvr>
                                        <p:cTn id="15" dur="1000" fill="hold"/>
                                        <p:tgtEl>
                                          <p:spTgt spid="1026"/>
                                        </p:tgtEl>
                                        <p:attrNameLst>
                                          <p:attrName>ppt_h</p:attrName>
                                        </p:attrNameLst>
                                      </p:cBhvr>
                                      <p:tavLst>
                                        <p:tav tm="0">
                                          <p:val>
                                            <p:fltVal val="0"/>
                                          </p:val>
                                        </p:tav>
                                        <p:tav tm="100000">
                                          <p:val>
                                            <p:strVal val="#ppt_h"/>
                                          </p:val>
                                        </p:tav>
                                      </p:tavLst>
                                    </p:anim>
                                    <p:anim calcmode="lin" valueType="num">
                                      <p:cBhvr>
                                        <p:cTn id="16" dur="1000" fill="hold"/>
                                        <p:tgtEl>
                                          <p:spTgt spid="1026"/>
                                        </p:tgtEl>
                                        <p:attrNameLst>
                                          <p:attrName>style.rotation</p:attrName>
                                        </p:attrNameLst>
                                      </p:cBhvr>
                                      <p:tavLst>
                                        <p:tav tm="0">
                                          <p:val>
                                            <p:fltVal val="90"/>
                                          </p:val>
                                        </p:tav>
                                        <p:tav tm="100000">
                                          <p:val>
                                            <p:fltVal val="0"/>
                                          </p:val>
                                        </p:tav>
                                      </p:tavLst>
                                    </p:anim>
                                    <p:animEffect transition="in" filter="fade">
                                      <p:cBhvr>
                                        <p:cTn id="17" dur="1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pPr marL="68580" indent="0" algn="ctr">
              <a:buNone/>
            </a:pPr>
            <a:r>
              <a:rPr lang="en-US" sz="4400" dirty="0" smtClean="0">
                <a:solidFill>
                  <a:srgbClr val="FF0000"/>
                </a:solidFill>
                <a:latin typeface="Gigi" pitchFamily="82" charset="0"/>
                <a:cs typeface="IrisUPC" pitchFamily="34" charset="-34"/>
              </a:rPr>
              <a:t>This completes my presentation.</a:t>
            </a:r>
          </a:p>
          <a:p>
            <a:pPr marL="68580" indent="0" algn="ctr">
              <a:buNone/>
            </a:pPr>
            <a:r>
              <a:rPr lang="en-US" sz="4400" dirty="0" smtClean="0">
                <a:solidFill>
                  <a:srgbClr val="FF0000"/>
                </a:solidFill>
                <a:latin typeface="Gigi" pitchFamily="82" charset="0"/>
                <a:cs typeface="IrisUPC" pitchFamily="34" charset="-34"/>
              </a:rPr>
              <a:t>If you have any  question , </a:t>
            </a:r>
            <a:r>
              <a:rPr lang="en-US" sz="4400" dirty="0" smtClean="0">
                <a:solidFill>
                  <a:srgbClr val="FF0000"/>
                </a:solidFill>
                <a:latin typeface="Gigi" pitchFamily="82" charset="0"/>
                <a:cs typeface="IrisUPC" pitchFamily="34" charset="-34"/>
              </a:rPr>
              <a:t>I’</a:t>
            </a:r>
            <a:r>
              <a:rPr lang="en-US" sz="4400" dirty="0" smtClean="0">
                <a:solidFill>
                  <a:srgbClr val="FF0000"/>
                </a:solidFill>
                <a:latin typeface="Gigi" pitchFamily="82" charset="0"/>
                <a:cs typeface="IrisUPC" pitchFamily="34" charset="-34"/>
              </a:rPr>
              <a:t> </a:t>
            </a:r>
            <a:r>
              <a:rPr lang="en-US" sz="4400" dirty="0" err="1" smtClean="0">
                <a:solidFill>
                  <a:srgbClr val="FF0000"/>
                </a:solidFill>
                <a:latin typeface="Gigi" pitchFamily="82" charset="0"/>
                <a:cs typeface="IrisUPC" pitchFamily="34" charset="-34"/>
              </a:rPr>
              <a:t>ll</a:t>
            </a:r>
            <a:r>
              <a:rPr lang="en-US" sz="4400" dirty="0" smtClean="0">
                <a:solidFill>
                  <a:srgbClr val="FF0000"/>
                </a:solidFill>
                <a:latin typeface="Gigi" pitchFamily="82" charset="0"/>
                <a:cs typeface="IrisUPC" pitchFamily="34" charset="-34"/>
              </a:rPr>
              <a:t> be glad  to answers them now</a:t>
            </a:r>
            <a:r>
              <a:rPr lang="en-US" dirty="0" smtClean="0">
                <a:latin typeface="Gigi" pitchFamily="82" charset="0"/>
              </a:rPr>
              <a:t>.</a:t>
            </a:r>
            <a:endParaRPr lang="ru-RU" dirty="0"/>
          </a:p>
        </p:txBody>
      </p:sp>
    </p:spTree>
    <p:extLst>
      <p:ext uri="{BB962C8B-B14F-4D97-AF65-F5344CB8AC3E}">
        <p14:creationId xmlns:p14="http://schemas.microsoft.com/office/powerpoint/2010/main" xmlns="" val="12078657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grpId="0"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3">
                                            <p:txEl>
                                              <p:pRg st="0" end="0"/>
                                            </p:txEl>
                                          </p:spTgt>
                                        </p:tgtEl>
                                        <p:attrNameLst>
                                          <p:attrName>ppt_x</p:attrName>
                                          <p:attrName>ppt_y</p:attrName>
                                        </p:attrNameLst>
                                      </p:cBhvr>
                                    </p:animMotion>
                                    <p:animRot by="1500000">
                                      <p:cBhvr>
                                        <p:cTn id="7" dur="125" fill="hold">
                                          <p:stCondLst>
                                            <p:cond delay="0"/>
                                          </p:stCondLst>
                                        </p:cTn>
                                        <p:tgtEl>
                                          <p:spTgt spid="3">
                                            <p:txEl>
                                              <p:pRg st="0" end="0"/>
                                            </p:txEl>
                                          </p:spTgt>
                                        </p:tgtEl>
                                        <p:attrNameLst>
                                          <p:attrName>r</p:attrName>
                                        </p:attrNameLst>
                                      </p:cBhvr>
                                    </p:animRot>
                                    <p:animRot by="-1500000">
                                      <p:cBhvr>
                                        <p:cTn id="8" dur="125" fill="hold">
                                          <p:stCondLst>
                                            <p:cond delay="125"/>
                                          </p:stCondLst>
                                        </p:cTn>
                                        <p:tgtEl>
                                          <p:spTgt spid="3">
                                            <p:txEl>
                                              <p:pRg st="0" end="0"/>
                                            </p:txEl>
                                          </p:spTgt>
                                        </p:tgtEl>
                                        <p:attrNameLst>
                                          <p:attrName>r</p:attrName>
                                        </p:attrNameLst>
                                      </p:cBhvr>
                                    </p:animRot>
                                    <p:animRot by="-1500000">
                                      <p:cBhvr>
                                        <p:cTn id="9" dur="125" fill="hold">
                                          <p:stCondLst>
                                            <p:cond delay="250"/>
                                          </p:stCondLst>
                                        </p:cTn>
                                        <p:tgtEl>
                                          <p:spTgt spid="3">
                                            <p:txEl>
                                              <p:pRg st="0" end="0"/>
                                            </p:txEl>
                                          </p:spTgt>
                                        </p:tgtEl>
                                        <p:attrNameLst>
                                          <p:attrName>r</p:attrName>
                                        </p:attrNameLst>
                                      </p:cBhvr>
                                    </p:animRot>
                                    <p:animRot by="1500000">
                                      <p:cBhvr>
                                        <p:cTn id="10" dur="125" fill="hold">
                                          <p:stCondLst>
                                            <p:cond delay="375"/>
                                          </p:stCondLst>
                                        </p:cTn>
                                        <p:tgtEl>
                                          <p:spTgt spid="3">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34" presetClass="emph" presetSubtype="0" fill="hold" grpId="0" nodeType="clickEffect">
                                  <p:stCondLst>
                                    <p:cond delay="0"/>
                                  </p:stCondLst>
                                  <p:iterate type="lt">
                                    <p:tmPct val="10000"/>
                                  </p:iterate>
                                  <p:childTnLst>
                                    <p:animMotion origin="layout" path="M 0.0 0.0 L 0.0 -0.07213" pathEditMode="relative" ptsTypes="">
                                      <p:cBhvr>
                                        <p:cTn id="14" dur="250" accel="50000" decel="50000" autoRev="1" fill="hold">
                                          <p:stCondLst>
                                            <p:cond delay="0"/>
                                          </p:stCondLst>
                                        </p:cTn>
                                        <p:tgtEl>
                                          <p:spTgt spid="3">
                                            <p:txEl>
                                              <p:pRg st="1" end="1"/>
                                            </p:txEl>
                                          </p:spTgt>
                                        </p:tgtEl>
                                        <p:attrNameLst>
                                          <p:attrName>ppt_x</p:attrName>
                                          <p:attrName>ppt_y</p:attrName>
                                        </p:attrNameLst>
                                      </p:cBhvr>
                                    </p:animMotion>
                                    <p:animRot by="1500000">
                                      <p:cBhvr>
                                        <p:cTn id="15" dur="125" fill="hold">
                                          <p:stCondLst>
                                            <p:cond delay="0"/>
                                          </p:stCondLst>
                                        </p:cTn>
                                        <p:tgtEl>
                                          <p:spTgt spid="3">
                                            <p:txEl>
                                              <p:pRg st="1" end="1"/>
                                            </p:txEl>
                                          </p:spTgt>
                                        </p:tgtEl>
                                        <p:attrNameLst>
                                          <p:attrName>r</p:attrName>
                                        </p:attrNameLst>
                                      </p:cBhvr>
                                    </p:animRot>
                                    <p:animRot by="-1500000">
                                      <p:cBhvr>
                                        <p:cTn id="16" dur="125" fill="hold">
                                          <p:stCondLst>
                                            <p:cond delay="125"/>
                                          </p:stCondLst>
                                        </p:cTn>
                                        <p:tgtEl>
                                          <p:spTgt spid="3">
                                            <p:txEl>
                                              <p:pRg st="1" end="1"/>
                                            </p:txEl>
                                          </p:spTgt>
                                        </p:tgtEl>
                                        <p:attrNameLst>
                                          <p:attrName>r</p:attrName>
                                        </p:attrNameLst>
                                      </p:cBhvr>
                                    </p:animRot>
                                    <p:animRot by="-1500000">
                                      <p:cBhvr>
                                        <p:cTn id="17" dur="125" fill="hold">
                                          <p:stCondLst>
                                            <p:cond delay="250"/>
                                          </p:stCondLst>
                                        </p:cTn>
                                        <p:tgtEl>
                                          <p:spTgt spid="3">
                                            <p:txEl>
                                              <p:pRg st="1" end="1"/>
                                            </p:txEl>
                                          </p:spTgt>
                                        </p:tgtEl>
                                        <p:attrNameLst>
                                          <p:attrName>r</p:attrName>
                                        </p:attrNameLst>
                                      </p:cBhvr>
                                    </p:animRot>
                                    <p:animRot by="1500000">
                                      <p:cBhvr>
                                        <p:cTn id="18" dur="125" fill="hold">
                                          <p:stCondLst>
                                            <p:cond delay="375"/>
                                          </p:stCondLst>
                                        </p:cTn>
                                        <p:tgtEl>
                                          <p:spTgt spid="3">
                                            <p:txEl>
                                              <p:pRg st="1" end="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0"/>
            <a:ext cx="8820472" cy="1556792"/>
          </a:xfrm>
        </p:spPr>
        <p:txBody>
          <a:bodyPr>
            <a:noAutofit/>
          </a:bodyPr>
          <a:lstStyle/>
          <a:p>
            <a:r>
              <a:rPr lang="en-US" sz="2400" dirty="0">
                <a:solidFill>
                  <a:srgbClr val="FF0000"/>
                </a:solidFill>
              </a:rPr>
              <a:t>T</a:t>
            </a:r>
            <a:r>
              <a:rPr lang="en-US" sz="2400" dirty="0" smtClean="0">
                <a:solidFill>
                  <a:srgbClr val="FF0000"/>
                </a:solidFill>
              </a:rPr>
              <a:t>he </a:t>
            </a:r>
            <a:r>
              <a:rPr lang="en-US" sz="2400" dirty="0">
                <a:solidFill>
                  <a:srgbClr val="FF0000"/>
                </a:solidFill>
              </a:rPr>
              <a:t>United States has the area of 9,36 million square km and stretches from Hawaii to Alaska to 5000 km and on the 2900 km from Mexico to the Canadian border, and is washed by two oceans - in the West, the cold in this place, Quiet, in the East of the warm waters of the Atlantic</a:t>
            </a:r>
            <a:r>
              <a:rPr lang="en-US" sz="2400" dirty="0" smtClean="0">
                <a:solidFill>
                  <a:srgbClr val="FF0000"/>
                </a:solidFill>
              </a:rPr>
              <a:t>.</a:t>
            </a:r>
            <a:r>
              <a:rPr lang="en-US" sz="1050" dirty="0">
                <a:solidFill>
                  <a:srgbClr val="FF0000"/>
                </a:solidFill>
              </a:rPr>
              <a:t> </a:t>
            </a:r>
            <a:endParaRPr lang="ru-RU" sz="1050" dirty="0">
              <a:solidFill>
                <a:srgbClr val="FF0000"/>
              </a:solidFill>
            </a:endParaRPr>
          </a:p>
        </p:txBody>
      </p:sp>
      <p:sp>
        <p:nvSpPr>
          <p:cNvPr id="3" name="Объект 2"/>
          <p:cNvSpPr>
            <a:spLocks noGrp="1"/>
          </p:cNvSpPr>
          <p:nvPr>
            <p:ph idx="1"/>
          </p:nvPr>
        </p:nvSpPr>
        <p:spPr>
          <a:xfrm>
            <a:off x="906791" y="2348880"/>
            <a:ext cx="7772400" cy="3949696"/>
          </a:xfrm>
        </p:spPr>
        <p:txBody>
          <a:bodyPr/>
          <a:lstStyle/>
          <a:p>
            <a:pPr marL="0" indent="0" algn="r">
              <a:buNone/>
            </a:pPr>
            <a:endParaRPr lang="ru-RU" dirty="0"/>
          </a:p>
        </p:txBody>
      </p:sp>
      <p:pic>
        <p:nvPicPr>
          <p:cNvPr id="2050" name="Picture 2" descr="F:\Школа\map_usa_big.gif"/>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827584" y="2348880"/>
            <a:ext cx="7895372" cy="4392488"/>
          </a:xfrm>
          <a:prstGeom prst="rect">
            <a:avLst/>
          </a:prstGeom>
          <a:noFill/>
          <a:extLst>
            <a:ext uri="{909E8E84-426E-40DD-AFC4-6F175D3DCCD1}">
              <a14:hiddenFill xmlns:a14="http://schemas.microsoft.com/office/drawing/2010/main" xmlns="">
                <a:solidFill>
                  <a:srgbClr val="FFFFFF"/>
                </a:solidFill>
              </a14:hiddenFill>
            </a:ext>
          </a:extLst>
        </p:spPr>
      </p:pic>
    </p:spTree>
    <p:custDataLst>
      <p:tags r:id="rId1"/>
    </p:custDataLst>
    <p:extLst>
      <p:ext uri="{BB962C8B-B14F-4D97-AF65-F5344CB8AC3E}">
        <p14:creationId xmlns:p14="http://schemas.microsoft.com/office/powerpoint/2010/main" xmlns="" val="260942270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ipe(down)">
                                      <p:cBhvr>
                                        <p:cTn id="7" dur="580">
                                          <p:stCondLst>
                                            <p:cond delay="0"/>
                                          </p:stCondLst>
                                        </p:cTn>
                                        <p:tgtEl>
                                          <p:spTgt spid="2050"/>
                                        </p:tgtEl>
                                      </p:cBhvr>
                                    </p:animEffect>
                                    <p:anim calcmode="lin" valueType="num">
                                      <p:cBhvr>
                                        <p:cTn id="8" dur="1822" tmFilter="0,0; 0.14,0.36; 0.43,0.73; 0.71,0.91; 1.0,1.0">
                                          <p:stCondLst>
                                            <p:cond delay="0"/>
                                          </p:stCondLst>
                                        </p:cTn>
                                        <p:tgtEl>
                                          <p:spTgt spid="205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05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05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05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050"/>
                                        </p:tgtEl>
                                        <p:attrNameLst>
                                          <p:attrName>ppt_y</p:attrName>
                                        </p:attrNameLst>
                                      </p:cBhvr>
                                      <p:tavLst>
                                        <p:tav tm="0" fmla="#ppt_y-sin(pi*$)/81">
                                          <p:val>
                                            <p:fltVal val="0"/>
                                          </p:val>
                                        </p:tav>
                                        <p:tav tm="100000">
                                          <p:val>
                                            <p:fltVal val="1"/>
                                          </p:val>
                                        </p:tav>
                                      </p:tavLst>
                                    </p:anim>
                                    <p:animScale>
                                      <p:cBhvr>
                                        <p:cTn id="13" dur="26">
                                          <p:stCondLst>
                                            <p:cond delay="650"/>
                                          </p:stCondLst>
                                        </p:cTn>
                                        <p:tgtEl>
                                          <p:spTgt spid="2050"/>
                                        </p:tgtEl>
                                      </p:cBhvr>
                                      <p:to x="100000" y="60000"/>
                                    </p:animScale>
                                    <p:animScale>
                                      <p:cBhvr>
                                        <p:cTn id="14" dur="166" decel="50000">
                                          <p:stCondLst>
                                            <p:cond delay="676"/>
                                          </p:stCondLst>
                                        </p:cTn>
                                        <p:tgtEl>
                                          <p:spTgt spid="2050"/>
                                        </p:tgtEl>
                                      </p:cBhvr>
                                      <p:to x="100000" y="100000"/>
                                    </p:animScale>
                                    <p:animScale>
                                      <p:cBhvr>
                                        <p:cTn id="15" dur="26">
                                          <p:stCondLst>
                                            <p:cond delay="1312"/>
                                          </p:stCondLst>
                                        </p:cTn>
                                        <p:tgtEl>
                                          <p:spTgt spid="2050"/>
                                        </p:tgtEl>
                                      </p:cBhvr>
                                      <p:to x="100000" y="80000"/>
                                    </p:animScale>
                                    <p:animScale>
                                      <p:cBhvr>
                                        <p:cTn id="16" dur="166" decel="50000">
                                          <p:stCondLst>
                                            <p:cond delay="1338"/>
                                          </p:stCondLst>
                                        </p:cTn>
                                        <p:tgtEl>
                                          <p:spTgt spid="2050"/>
                                        </p:tgtEl>
                                      </p:cBhvr>
                                      <p:to x="100000" y="100000"/>
                                    </p:animScale>
                                    <p:animScale>
                                      <p:cBhvr>
                                        <p:cTn id="17" dur="26">
                                          <p:stCondLst>
                                            <p:cond delay="1642"/>
                                          </p:stCondLst>
                                        </p:cTn>
                                        <p:tgtEl>
                                          <p:spTgt spid="2050"/>
                                        </p:tgtEl>
                                      </p:cBhvr>
                                      <p:to x="100000" y="90000"/>
                                    </p:animScale>
                                    <p:animScale>
                                      <p:cBhvr>
                                        <p:cTn id="18" dur="166" decel="50000">
                                          <p:stCondLst>
                                            <p:cond delay="1668"/>
                                          </p:stCondLst>
                                        </p:cTn>
                                        <p:tgtEl>
                                          <p:spTgt spid="2050"/>
                                        </p:tgtEl>
                                      </p:cBhvr>
                                      <p:to x="100000" y="100000"/>
                                    </p:animScale>
                                    <p:animScale>
                                      <p:cBhvr>
                                        <p:cTn id="19" dur="26">
                                          <p:stCondLst>
                                            <p:cond delay="1808"/>
                                          </p:stCondLst>
                                        </p:cTn>
                                        <p:tgtEl>
                                          <p:spTgt spid="2050"/>
                                        </p:tgtEl>
                                      </p:cBhvr>
                                      <p:to x="100000" y="95000"/>
                                    </p:animScale>
                                    <p:animScale>
                                      <p:cBhvr>
                                        <p:cTn id="20" dur="166" decel="50000">
                                          <p:stCondLst>
                                            <p:cond delay="1834"/>
                                          </p:stCondLst>
                                        </p:cTn>
                                        <p:tgtEl>
                                          <p:spTgt spid="205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sz="4400" dirty="0" smtClean="0">
                <a:latin typeface="Bradley Hand ITC" pitchFamily="66" charset="0"/>
              </a:rPr>
              <a:t>THE OFFICIAL LANGUAGE</a:t>
            </a:r>
            <a:endParaRPr lang="ru-RU" sz="4400" dirty="0"/>
          </a:p>
        </p:txBody>
      </p:sp>
      <p:sp>
        <p:nvSpPr>
          <p:cNvPr id="3" name="Объект 2"/>
          <p:cNvSpPr>
            <a:spLocks noGrp="1"/>
          </p:cNvSpPr>
          <p:nvPr>
            <p:ph idx="1"/>
          </p:nvPr>
        </p:nvSpPr>
        <p:spPr/>
        <p:txBody>
          <a:bodyPr>
            <a:normAutofit fontScale="92500"/>
          </a:bodyPr>
          <a:lstStyle/>
          <a:p>
            <a:pPr marL="68580" indent="0">
              <a:buNone/>
            </a:pPr>
            <a:r>
              <a:rPr lang="en-US" sz="2800" dirty="0"/>
              <a:t> </a:t>
            </a:r>
          </a:p>
          <a:p>
            <a:r>
              <a:rPr lang="en-US" sz="2800" dirty="0" smtClean="0">
                <a:latin typeface="Bradley Hand ITC" pitchFamily="66" charset="0"/>
              </a:rPr>
              <a:t>In </a:t>
            </a:r>
            <a:r>
              <a:rPr lang="en-US" sz="2800" dirty="0">
                <a:latin typeface="Bradley Hand ITC" pitchFamily="66" charset="0"/>
              </a:rPr>
              <a:t>the United States the status of the state language is not fixed by any state acts. As the custom is from the XVIII century, from the moment of formation of the country. However, not so long ago a special Senate Commission tried to sort out the problem, but to recognize the official language English is not resolved, because «American English» now is markedly different from the original. In short, the state language in the United States of America is still there.</a:t>
            </a:r>
            <a:endParaRPr lang="ru-RU" sz="2800" dirty="0"/>
          </a:p>
        </p:txBody>
      </p:sp>
    </p:spTree>
    <p:extLst>
      <p:ext uri="{BB962C8B-B14F-4D97-AF65-F5344CB8AC3E}">
        <p14:creationId xmlns:p14="http://schemas.microsoft.com/office/powerpoint/2010/main" xmlns="" val="1224602916"/>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sz="8000" dirty="0" smtClean="0">
                <a:solidFill>
                  <a:srgbClr val="7030A0"/>
                </a:solidFill>
              </a:rPr>
              <a:t>MAJOR CITIES  </a:t>
            </a:r>
            <a:endParaRPr lang="ru-RU" sz="8000" dirty="0">
              <a:solidFill>
                <a:srgbClr val="7030A0"/>
              </a:solidFill>
            </a:endParaRPr>
          </a:p>
        </p:txBody>
      </p:sp>
      <p:sp>
        <p:nvSpPr>
          <p:cNvPr id="3" name="Объект 2"/>
          <p:cNvSpPr>
            <a:spLocks noGrp="1"/>
          </p:cNvSpPr>
          <p:nvPr>
            <p:ph idx="1"/>
          </p:nvPr>
        </p:nvSpPr>
        <p:spPr/>
        <p:txBody>
          <a:bodyPr>
            <a:normAutofit/>
          </a:bodyPr>
          <a:lstStyle/>
          <a:p>
            <a:r>
              <a:rPr lang="en-US" sz="2400" dirty="0"/>
              <a:t>The biggest city in the USA is New York City, New York, which has over 8 million people. The second-biggest city in the USA is Los Angeles, California, which has almost 4 million people. The third-biggest city in the USA is Chicago, Illinois, which has nearly 3 million people. </a:t>
            </a:r>
            <a:endParaRPr lang="ru-RU" sz="2400" dirty="0"/>
          </a:p>
        </p:txBody>
      </p:sp>
      <p:pic>
        <p:nvPicPr>
          <p:cNvPr id="3074" name="Picture 2" descr="F:\New_york_times_square-terabass.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699792" y="4005064"/>
            <a:ext cx="4536504" cy="2736304"/>
          </a:xfrm>
          <a:prstGeom prst="rect">
            <a:avLst/>
          </a:prstGeom>
          <a:noFill/>
          <a:extLst>
            <a:ext uri="{909E8E84-426E-40DD-AFC4-6F175D3DCCD1}">
              <a14:hiddenFill xmlns:a14="http://schemas.microsoft.com/office/drawing/2010/main" xmlns="">
                <a:solidFill>
                  <a:srgbClr val="FFFFFF"/>
                </a:solidFill>
              </a14:hiddenFill>
            </a:ext>
          </a:extLst>
        </p:spPr>
      </p:pic>
    </p:spTree>
    <p:custDataLst>
      <p:tags r:id="rId1"/>
    </p:custDataLst>
    <p:extLst>
      <p:ext uri="{BB962C8B-B14F-4D97-AF65-F5344CB8AC3E}">
        <p14:creationId xmlns:p14="http://schemas.microsoft.com/office/powerpoint/2010/main" xmlns="" val="3357389035"/>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1000" fill="hold"/>
                                        <p:tgtEl>
                                          <p:spTgt spid="3074"/>
                                        </p:tgtEl>
                                        <p:attrNameLst>
                                          <p:attrName>ppt_w</p:attrName>
                                        </p:attrNameLst>
                                      </p:cBhvr>
                                      <p:tavLst>
                                        <p:tav tm="0">
                                          <p:val>
                                            <p:fltVal val="0"/>
                                          </p:val>
                                        </p:tav>
                                        <p:tav tm="100000">
                                          <p:val>
                                            <p:strVal val="#ppt_w"/>
                                          </p:val>
                                        </p:tav>
                                      </p:tavLst>
                                    </p:anim>
                                    <p:anim calcmode="lin" valueType="num">
                                      <p:cBhvr>
                                        <p:cTn id="8" dur="1000" fill="hold"/>
                                        <p:tgtEl>
                                          <p:spTgt spid="3074"/>
                                        </p:tgtEl>
                                        <p:attrNameLst>
                                          <p:attrName>ppt_h</p:attrName>
                                        </p:attrNameLst>
                                      </p:cBhvr>
                                      <p:tavLst>
                                        <p:tav tm="0">
                                          <p:val>
                                            <p:fltVal val="0"/>
                                          </p:val>
                                        </p:tav>
                                        <p:tav tm="100000">
                                          <p:val>
                                            <p:strVal val="#ppt_h"/>
                                          </p:val>
                                        </p:tav>
                                      </p:tavLst>
                                    </p:anim>
                                    <p:anim calcmode="lin" valueType="num">
                                      <p:cBhvr>
                                        <p:cTn id="9" dur="1000" fill="hold"/>
                                        <p:tgtEl>
                                          <p:spTgt spid="3074"/>
                                        </p:tgtEl>
                                        <p:attrNameLst>
                                          <p:attrName>style.rotation</p:attrName>
                                        </p:attrNameLst>
                                      </p:cBhvr>
                                      <p:tavLst>
                                        <p:tav tm="0">
                                          <p:val>
                                            <p:fltVal val="90"/>
                                          </p:val>
                                        </p:tav>
                                        <p:tav tm="100000">
                                          <p:val>
                                            <p:fltVal val="0"/>
                                          </p:val>
                                        </p:tav>
                                      </p:tavLst>
                                    </p:anim>
                                    <p:animEffect transition="in" filter="fade">
                                      <p:cBhvr>
                                        <p:cTn id="10" dur="1000"/>
                                        <p:tgtEl>
                                          <p:spTgt spid="3074"/>
                                        </p:tgtEl>
                                      </p:cBhvr>
                                    </p:animEffect>
                                  </p:childTnLst>
                                </p:cTn>
                              </p:par>
                            </p:childTnLst>
                          </p:cTn>
                        </p:par>
                      </p:childTnLst>
                    </p:cTn>
                  </p:par>
                  <p:par>
                    <p:cTn id="11" fill="hold">
                      <p:stCondLst>
                        <p:cond delay="indefinite"/>
                      </p:stCondLst>
                      <p:childTnLst>
                        <p:par>
                          <p:cTn id="12" fill="hold">
                            <p:stCondLst>
                              <p:cond delay="0"/>
                            </p:stCondLst>
                            <p:childTnLst>
                              <p:par>
                                <p:cTn id="13" presetID="34" presetClass="emph" presetSubtype="0" fill="hold" grpId="0" nodeType="clickEffect">
                                  <p:stCondLst>
                                    <p:cond delay="0"/>
                                  </p:stCondLst>
                                  <p:iterate type="lt">
                                    <p:tmPct val="10000"/>
                                  </p:iterate>
                                  <p:childTnLst>
                                    <p:animMotion origin="layout" path="M 0.0 0.0 L 0.0 -0.07213" pathEditMode="relative" ptsTypes="">
                                      <p:cBhvr>
                                        <p:cTn id="14" dur="250" accel="50000" decel="50000" autoRev="1" fill="hold">
                                          <p:stCondLst>
                                            <p:cond delay="0"/>
                                          </p:stCondLst>
                                        </p:cTn>
                                        <p:tgtEl>
                                          <p:spTgt spid="2"/>
                                        </p:tgtEl>
                                        <p:attrNameLst>
                                          <p:attrName>ppt_x</p:attrName>
                                          <p:attrName>ppt_y</p:attrName>
                                        </p:attrNameLst>
                                      </p:cBhvr>
                                    </p:animMotion>
                                    <p:animRot by="1500000">
                                      <p:cBhvr>
                                        <p:cTn id="15" dur="125" fill="hold">
                                          <p:stCondLst>
                                            <p:cond delay="0"/>
                                          </p:stCondLst>
                                        </p:cTn>
                                        <p:tgtEl>
                                          <p:spTgt spid="2"/>
                                        </p:tgtEl>
                                        <p:attrNameLst>
                                          <p:attrName>r</p:attrName>
                                        </p:attrNameLst>
                                      </p:cBhvr>
                                    </p:animRot>
                                    <p:animRot by="-1500000">
                                      <p:cBhvr>
                                        <p:cTn id="16" dur="125" fill="hold">
                                          <p:stCondLst>
                                            <p:cond delay="125"/>
                                          </p:stCondLst>
                                        </p:cTn>
                                        <p:tgtEl>
                                          <p:spTgt spid="2"/>
                                        </p:tgtEl>
                                        <p:attrNameLst>
                                          <p:attrName>r</p:attrName>
                                        </p:attrNameLst>
                                      </p:cBhvr>
                                    </p:animRot>
                                    <p:animRot by="-1500000">
                                      <p:cBhvr>
                                        <p:cTn id="17" dur="125" fill="hold">
                                          <p:stCondLst>
                                            <p:cond delay="250"/>
                                          </p:stCondLst>
                                        </p:cTn>
                                        <p:tgtEl>
                                          <p:spTgt spid="2"/>
                                        </p:tgtEl>
                                        <p:attrNameLst>
                                          <p:attrName>r</p:attrName>
                                        </p:attrNameLst>
                                      </p:cBhvr>
                                    </p:animRot>
                                    <p:animRot by="1500000">
                                      <p:cBhvr>
                                        <p:cTn id="18" dur="125" fill="hold">
                                          <p:stCondLst>
                                            <p:cond delay="375"/>
                                          </p:stCondLst>
                                        </p:cTn>
                                        <p:tgtEl>
                                          <p:spTgt spid="2"/>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 calcmode="lin" valueType="num">
                                      <p:cBhvr additive="base">
                                        <p:cTn id="2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4098" name="Picture 2" descr="F:\NYC_Montage_2011.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5536" y="564086"/>
            <a:ext cx="4514850" cy="5887765"/>
          </a:xfrm>
          <a:prstGeom prst="rect">
            <a:avLst/>
          </a:prstGeom>
          <a:noFill/>
          <a:extLst>
            <a:ext uri="{909E8E84-426E-40DD-AFC4-6F175D3DCCD1}">
              <a14:hiddenFill xmlns:a14="http://schemas.microsoft.com/office/drawing/2010/main" xmlns="">
                <a:solidFill>
                  <a:srgbClr val="FFFFFF"/>
                </a:solidFill>
              </a14:hiddenFill>
            </a:ext>
          </a:extLst>
        </p:spPr>
      </p:pic>
      <p:pic>
        <p:nvPicPr>
          <p:cNvPr id="4099" name="Picture 3" descr="F:\2268882-the-statue-of-liberty-and-new-york-city-skyline-at-dark.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910386" y="582311"/>
            <a:ext cx="4215777" cy="586954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34739570"/>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wipe(down)">
                                      <p:cBhvr>
                                        <p:cTn id="7" dur="580">
                                          <p:stCondLst>
                                            <p:cond delay="0"/>
                                          </p:stCondLst>
                                        </p:cTn>
                                        <p:tgtEl>
                                          <p:spTgt spid="4098"/>
                                        </p:tgtEl>
                                      </p:cBhvr>
                                    </p:animEffect>
                                    <p:anim calcmode="lin" valueType="num">
                                      <p:cBhvr>
                                        <p:cTn id="8" dur="1822" tmFilter="0,0; 0.14,0.36; 0.43,0.73; 0.71,0.91; 1.0,1.0">
                                          <p:stCondLst>
                                            <p:cond delay="0"/>
                                          </p:stCondLst>
                                        </p:cTn>
                                        <p:tgtEl>
                                          <p:spTgt spid="409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09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09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09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098"/>
                                        </p:tgtEl>
                                        <p:attrNameLst>
                                          <p:attrName>ppt_y</p:attrName>
                                        </p:attrNameLst>
                                      </p:cBhvr>
                                      <p:tavLst>
                                        <p:tav tm="0" fmla="#ppt_y-sin(pi*$)/81">
                                          <p:val>
                                            <p:fltVal val="0"/>
                                          </p:val>
                                        </p:tav>
                                        <p:tav tm="100000">
                                          <p:val>
                                            <p:fltVal val="1"/>
                                          </p:val>
                                        </p:tav>
                                      </p:tavLst>
                                    </p:anim>
                                    <p:animScale>
                                      <p:cBhvr>
                                        <p:cTn id="13" dur="26">
                                          <p:stCondLst>
                                            <p:cond delay="650"/>
                                          </p:stCondLst>
                                        </p:cTn>
                                        <p:tgtEl>
                                          <p:spTgt spid="4098"/>
                                        </p:tgtEl>
                                      </p:cBhvr>
                                      <p:to x="100000" y="60000"/>
                                    </p:animScale>
                                    <p:animScale>
                                      <p:cBhvr>
                                        <p:cTn id="14" dur="166" decel="50000">
                                          <p:stCondLst>
                                            <p:cond delay="676"/>
                                          </p:stCondLst>
                                        </p:cTn>
                                        <p:tgtEl>
                                          <p:spTgt spid="4098"/>
                                        </p:tgtEl>
                                      </p:cBhvr>
                                      <p:to x="100000" y="100000"/>
                                    </p:animScale>
                                    <p:animScale>
                                      <p:cBhvr>
                                        <p:cTn id="15" dur="26">
                                          <p:stCondLst>
                                            <p:cond delay="1312"/>
                                          </p:stCondLst>
                                        </p:cTn>
                                        <p:tgtEl>
                                          <p:spTgt spid="4098"/>
                                        </p:tgtEl>
                                      </p:cBhvr>
                                      <p:to x="100000" y="80000"/>
                                    </p:animScale>
                                    <p:animScale>
                                      <p:cBhvr>
                                        <p:cTn id="16" dur="166" decel="50000">
                                          <p:stCondLst>
                                            <p:cond delay="1338"/>
                                          </p:stCondLst>
                                        </p:cTn>
                                        <p:tgtEl>
                                          <p:spTgt spid="4098"/>
                                        </p:tgtEl>
                                      </p:cBhvr>
                                      <p:to x="100000" y="100000"/>
                                    </p:animScale>
                                    <p:animScale>
                                      <p:cBhvr>
                                        <p:cTn id="17" dur="26">
                                          <p:stCondLst>
                                            <p:cond delay="1642"/>
                                          </p:stCondLst>
                                        </p:cTn>
                                        <p:tgtEl>
                                          <p:spTgt spid="4098"/>
                                        </p:tgtEl>
                                      </p:cBhvr>
                                      <p:to x="100000" y="90000"/>
                                    </p:animScale>
                                    <p:animScale>
                                      <p:cBhvr>
                                        <p:cTn id="18" dur="166" decel="50000">
                                          <p:stCondLst>
                                            <p:cond delay="1668"/>
                                          </p:stCondLst>
                                        </p:cTn>
                                        <p:tgtEl>
                                          <p:spTgt spid="4098"/>
                                        </p:tgtEl>
                                      </p:cBhvr>
                                      <p:to x="100000" y="100000"/>
                                    </p:animScale>
                                    <p:animScale>
                                      <p:cBhvr>
                                        <p:cTn id="19" dur="26">
                                          <p:stCondLst>
                                            <p:cond delay="1808"/>
                                          </p:stCondLst>
                                        </p:cTn>
                                        <p:tgtEl>
                                          <p:spTgt spid="4098"/>
                                        </p:tgtEl>
                                      </p:cBhvr>
                                      <p:to x="100000" y="95000"/>
                                    </p:animScale>
                                    <p:animScale>
                                      <p:cBhvr>
                                        <p:cTn id="20" dur="166" decel="50000">
                                          <p:stCondLst>
                                            <p:cond delay="1834"/>
                                          </p:stCondLst>
                                        </p:cTn>
                                        <p:tgtEl>
                                          <p:spTgt spid="4098"/>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4099"/>
                                        </p:tgtEl>
                                        <p:attrNameLst>
                                          <p:attrName>style.visibility</p:attrName>
                                        </p:attrNameLst>
                                      </p:cBhvr>
                                      <p:to>
                                        <p:strVal val="visible"/>
                                      </p:to>
                                    </p:set>
                                    <p:animEffect transition="in" filter="wipe(down)">
                                      <p:cBhvr>
                                        <p:cTn id="25" dur="580">
                                          <p:stCondLst>
                                            <p:cond delay="0"/>
                                          </p:stCondLst>
                                        </p:cTn>
                                        <p:tgtEl>
                                          <p:spTgt spid="4099"/>
                                        </p:tgtEl>
                                      </p:cBhvr>
                                    </p:animEffect>
                                    <p:anim calcmode="lin" valueType="num">
                                      <p:cBhvr>
                                        <p:cTn id="26" dur="1822" tmFilter="0,0; 0.14,0.36; 0.43,0.73; 0.71,0.91; 1.0,1.0">
                                          <p:stCondLst>
                                            <p:cond delay="0"/>
                                          </p:stCondLst>
                                        </p:cTn>
                                        <p:tgtEl>
                                          <p:spTgt spid="4099"/>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099"/>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4099"/>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4099"/>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4099"/>
                                        </p:tgtEl>
                                        <p:attrNameLst>
                                          <p:attrName>ppt_y</p:attrName>
                                        </p:attrNameLst>
                                      </p:cBhvr>
                                      <p:tavLst>
                                        <p:tav tm="0" fmla="#ppt_y-sin(pi*$)/81">
                                          <p:val>
                                            <p:fltVal val="0"/>
                                          </p:val>
                                        </p:tav>
                                        <p:tav tm="100000">
                                          <p:val>
                                            <p:fltVal val="1"/>
                                          </p:val>
                                        </p:tav>
                                      </p:tavLst>
                                    </p:anim>
                                    <p:animScale>
                                      <p:cBhvr>
                                        <p:cTn id="31" dur="26">
                                          <p:stCondLst>
                                            <p:cond delay="650"/>
                                          </p:stCondLst>
                                        </p:cTn>
                                        <p:tgtEl>
                                          <p:spTgt spid="4099"/>
                                        </p:tgtEl>
                                      </p:cBhvr>
                                      <p:to x="100000" y="60000"/>
                                    </p:animScale>
                                    <p:animScale>
                                      <p:cBhvr>
                                        <p:cTn id="32" dur="166" decel="50000">
                                          <p:stCondLst>
                                            <p:cond delay="676"/>
                                          </p:stCondLst>
                                        </p:cTn>
                                        <p:tgtEl>
                                          <p:spTgt spid="4099"/>
                                        </p:tgtEl>
                                      </p:cBhvr>
                                      <p:to x="100000" y="100000"/>
                                    </p:animScale>
                                    <p:animScale>
                                      <p:cBhvr>
                                        <p:cTn id="33" dur="26">
                                          <p:stCondLst>
                                            <p:cond delay="1312"/>
                                          </p:stCondLst>
                                        </p:cTn>
                                        <p:tgtEl>
                                          <p:spTgt spid="4099"/>
                                        </p:tgtEl>
                                      </p:cBhvr>
                                      <p:to x="100000" y="80000"/>
                                    </p:animScale>
                                    <p:animScale>
                                      <p:cBhvr>
                                        <p:cTn id="34" dur="166" decel="50000">
                                          <p:stCondLst>
                                            <p:cond delay="1338"/>
                                          </p:stCondLst>
                                        </p:cTn>
                                        <p:tgtEl>
                                          <p:spTgt spid="4099"/>
                                        </p:tgtEl>
                                      </p:cBhvr>
                                      <p:to x="100000" y="100000"/>
                                    </p:animScale>
                                    <p:animScale>
                                      <p:cBhvr>
                                        <p:cTn id="35" dur="26">
                                          <p:stCondLst>
                                            <p:cond delay="1642"/>
                                          </p:stCondLst>
                                        </p:cTn>
                                        <p:tgtEl>
                                          <p:spTgt spid="4099"/>
                                        </p:tgtEl>
                                      </p:cBhvr>
                                      <p:to x="100000" y="90000"/>
                                    </p:animScale>
                                    <p:animScale>
                                      <p:cBhvr>
                                        <p:cTn id="36" dur="166" decel="50000">
                                          <p:stCondLst>
                                            <p:cond delay="1668"/>
                                          </p:stCondLst>
                                        </p:cTn>
                                        <p:tgtEl>
                                          <p:spTgt spid="4099"/>
                                        </p:tgtEl>
                                      </p:cBhvr>
                                      <p:to x="100000" y="100000"/>
                                    </p:animScale>
                                    <p:animScale>
                                      <p:cBhvr>
                                        <p:cTn id="37" dur="26">
                                          <p:stCondLst>
                                            <p:cond delay="1808"/>
                                          </p:stCondLst>
                                        </p:cTn>
                                        <p:tgtEl>
                                          <p:spTgt spid="4099"/>
                                        </p:tgtEl>
                                      </p:cBhvr>
                                      <p:to x="100000" y="95000"/>
                                    </p:animScale>
                                    <p:animScale>
                                      <p:cBhvr>
                                        <p:cTn id="38" dur="166" decel="50000">
                                          <p:stCondLst>
                                            <p:cond delay="1834"/>
                                          </p:stCondLst>
                                        </p:cTn>
                                        <p:tgtEl>
                                          <p:spTgt spid="409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dirty="0"/>
          </a:p>
        </p:txBody>
      </p:sp>
      <p:pic>
        <p:nvPicPr>
          <p:cNvPr id="5122" name="Picture 2" descr="F:\361907-1366x768.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4608512" cy="4221088"/>
          </a:xfrm>
          <a:prstGeom prst="rect">
            <a:avLst/>
          </a:prstGeom>
          <a:noFill/>
          <a:extLst>
            <a:ext uri="{909E8E84-426E-40DD-AFC4-6F175D3DCCD1}">
              <a14:hiddenFill xmlns:a14="http://schemas.microsoft.com/office/drawing/2010/main" xmlns="">
                <a:solidFill>
                  <a:srgbClr val="FFFFFF"/>
                </a:solidFill>
              </a14:hiddenFill>
            </a:ext>
          </a:extLst>
        </p:spPr>
      </p:pic>
      <p:pic>
        <p:nvPicPr>
          <p:cNvPr id="5123" name="Picture 3" descr="F:\img9.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747029" y="1628800"/>
            <a:ext cx="4301199" cy="471416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59622527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2000"/>
                                        <p:tgtEl>
                                          <p:spTgt spid="5122"/>
                                        </p:tgtEl>
                                      </p:cBhvr>
                                    </p:animEffect>
                                    <p:anim calcmode="lin" valueType="num">
                                      <p:cBhvr>
                                        <p:cTn id="8" dur="2000" fill="hold"/>
                                        <p:tgtEl>
                                          <p:spTgt spid="5122"/>
                                        </p:tgtEl>
                                        <p:attrNameLst>
                                          <p:attrName>ppt_w</p:attrName>
                                        </p:attrNameLst>
                                      </p:cBhvr>
                                      <p:tavLst>
                                        <p:tav tm="0" fmla="#ppt_w*sin(2.5*pi*$)">
                                          <p:val>
                                            <p:fltVal val="0"/>
                                          </p:val>
                                        </p:tav>
                                        <p:tav tm="100000">
                                          <p:val>
                                            <p:fltVal val="1"/>
                                          </p:val>
                                        </p:tav>
                                      </p:tavLst>
                                    </p:anim>
                                    <p:anim calcmode="lin" valueType="num">
                                      <p:cBhvr>
                                        <p:cTn id="9" dur="2000" fill="hold"/>
                                        <p:tgtEl>
                                          <p:spTgt spid="512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nodeType="clickEffect">
                                  <p:stCondLst>
                                    <p:cond delay="0"/>
                                  </p:stCondLst>
                                  <p:childTnLst>
                                    <p:set>
                                      <p:cBhvr>
                                        <p:cTn id="13" dur="1" fill="hold">
                                          <p:stCondLst>
                                            <p:cond delay="0"/>
                                          </p:stCondLst>
                                        </p:cTn>
                                        <p:tgtEl>
                                          <p:spTgt spid="5123"/>
                                        </p:tgtEl>
                                        <p:attrNameLst>
                                          <p:attrName>style.visibility</p:attrName>
                                        </p:attrNameLst>
                                      </p:cBhvr>
                                      <p:to>
                                        <p:strVal val="visible"/>
                                      </p:to>
                                    </p:set>
                                    <p:animEffect transition="in" filter="fade">
                                      <p:cBhvr>
                                        <p:cTn id="14" dur="2000"/>
                                        <p:tgtEl>
                                          <p:spTgt spid="5123"/>
                                        </p:tgtEl>
                                      </p:cBhvr>
                                    </p:animEffect>
                                    <p:anim calcmode="lin" valueType="num">
                                      <p:cBhvr>
                                        <p:cTn id="15" dur="2000" fill="hold"/>
                                        <p:tgtEl>
                                          <p:spTgt spid="5123"/>
                                        </p:tgtEl>
                                        <p:attrNameLst>
                                          <p:attrName>ppt_w</p:attrName>
                                        </p:attrNameLst>
                                      </p:cBhvr>
                                      <p:tavLst>
                                        <p:tav tm="0" fmla="#ppt_w*sin(2.5*pi*$)">
                                          <p:val>
                                            <p:fltVal val="0"/>
                                          </p:val>
                                        </p:tav>
                                        <p:tav tm="100000">
                                          <p:val>
                                            <p:fltVal val="1"/>
                                          </p:val>
                                        </p:tav>
                                      </p:tavLst>
                                    </p:anim>
                                    <p:anim calcmode="lin" valueType="num">
                                      <p:cBhvr>
                                        <p:cTn id="16" dur="2000" fill="hold"/>
                                        <p:tgtEl>
                                          <p:spTgt spid="512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sz="2800" dirty="0" smtClean="0"/>
              <a:t>THE FLAG,SYMBOLS AND EMBLEMS OF THE</a:t>
            </a:r>
            <a:r>
              <a:rPr lang="en-US" sz="3200" dirty="0" smtClean="0"/>
              <a:t/>
            </a:r>
            <a:br>
              <a:rPr lang="en-US" sz="3200" dirty="0" smtClean="0"/>
            </a:br>
            <a:r>
              <a:rPr lang="en-US" sz="3200" dirty="0"/>
              <a:t> </a:t>
            </a:r>
            <a:r>
              <a:rPr lang="en-US" sz="3200" dirty="0" smtClean="0"/>
              <a:t>             </a:t>
            </a:r>
            <a:r>
              <a:rPr lang="en-US" sz="4400" dirty="0" smtClean="0"/>
              <a:t>USA </a:t>
            </a:r>
            <a:endParaRPr lang="ru-RU" sz="4400" dirty="0"/>
          </a:p>
        </p:txBody>
      </p:sp>
      <p:sp>
        <p:nvSpPr>
          <p:cNvPr id="3" name="Объект 2"/>
          <p:cNvSpPr>
            <a:spLocks noGrp="1"/>
          </p:cNvSpPr>
          <p:nvPr>
            <p:ph idx="1"/>
          </p:nvPr>
        </p:nvSpPr>
        <p:spPr/>
        <p:txBody>
          <a:bodyPr>
            <a:normAutofit fontScale="70000" lnSpcReduction="20000"/>
          </a:bodyPr>
          <a:lstStyle/>
          <a:p>
            <a:r>
              <a:rPr lang="en-US" dirty="0" smtClean="0"/>
              <a:t>History </a:t>
            </a:r>
            <a:r>
              <a:rPr lang="en-US" dirty="0"/>
              <a:t>of the flag of the United States - the State flag of the USA - the Star-striped flag (cf. Stars and Stripes), is the official state symbol of the States, along with the Great seal and the anthem of the country. The flag is a rectangular cloth with horizontal equal stripes seven red and six white stripes. In lashings while dark blue - 50 five-pointed white stars. 13 stripes represent the 13 British colonies that formed independent state. Blue </a:t>
            </a:r>
            <a:r>
              <a:rPr lang="en-US" dirty="0" smtClean="0"/>
              <a:t>crush </a:t>
            </a:r>
            <a:r>
              <a:rPr lang="en-US" dirty="0"/>
              <a:t>symbolizes the Union. The number of stars in the blue lashings while corresponds to the number of States (currently 50). The red color represents the endurance and prowess; dark blue - diligence, fairness, vigilance; white - innocence and purity. The ratio of width of the flag to its length 10:19. The flag has changed over time depending on the number of States that formed the Union. The new star is added to the flag on July 4, after joining the Union of the new state.</a:t>
            </a:r>
            <a:endParaRPr lang="ru-RU" dirty="0"/>
          </a:p>
        </p:txBody>
      </p:sp>
    </p:spTree>
    <p:extLst>
      <p:ext uri="{BB962C8B-B14F-4D97-AF65-F5344CB8AC3E}">
        <p14:creationId xmlns:p14="http://schemas.microsoft.com/office/powerpoint/2010/main" xmlns="" val="1195825874"/>
      </p:ext>
    </p:extLst>
  </p:cSld>
  <p:clrMapOvr>
    <a:masterClrMapping/>
  </p:clrMapOvr>
  <mc:AlternateContent xmlns:mc="http://schemas.openxmlformats.org/markup-compatibility/2006">
    <mc:Choice xmlns:p14="http://schemas.microsoft.com/office/powerpoint/2010/main" xmlns=""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5" presetClass="entr" presetSubtype="0"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2000"/>
                                        <p:tgtEl>
                                          <p:spTgt spid="3">
                                            <p:txEl>
                                              <p:pRg st="0" end="0"/>
                                            </p:txEl>
                                          </p:spTgt>
                                        </p:tgtEl>
                                      </p:cBhvr>
                                    </p:animEffect>
                                    <p:anim calcmode="lin" valueType="num">
                                      <p:cBhvr>
                                        <p:cTn id="16"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17"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512064"/>
            <a:ext cx="7772400" cy="416606"/>
          </a:xfrm>
        </p:spPr>
        <p:txBody>
          <a:bodyPr/>
          <a:lstStyle/>
          <a:p>
            <a:r>
              <a:rPr lang="ru-RU" dirty="0" smtClean="0"/>
              <a:t> </a:t>
            </a:r>
            <a:endParaRPr lang="ru-RU" dirty="0"/>
          </a:p>
        </p:txBody>
      </p:sp>
      <p:sp>
        <p:nvSpPr>
          <p:cNvPr id="3" name="Объект 2"/>
          <p:cNvSpPr>
            <a:spLocks noGrp="1"/>
          </p:cNvSpPr>
          <p:nvPr>
            <p:ph idx="1"/>
          </p:nvPr>
        </p:nvSpPr>
        <p:spPr>
          <a:xfrm>
            <a:off x="1691680" y="620688"/>
            <a:ext cx="6995120" cy="5165766"/>
          </a:xfrm>
        </p:spPr>
        <p:txBody>
          <a:bodyPr>
            <a:normAutofit fontScale="40000" lnSpcReduction="20000"/>
          </a:bodyPr>
          <a:lstStyle/>
          <a:p>
            <a:r>
              <a:rPr lang="en-US" sz="4500" dirty="0"/>
              <a:t>National symbol of the U.S. bald eagle started in 1782, when his image appeared on the Great seal of the United States (the coat of arms of the United States). Depicted on the front side of the print eagle holds in one hand a symbol of the war - boom, and in another the symbol of the world - an olive branch. The author of the proposal on the choice of the bald eagle to the image of the coat of arms of the United States was the Secretary of the Continental Congress Charles </a:t>
            </a:r>
            <a:r>
              <a:rPr lang="en-US" sz="4500" dirty="0" smtClean="0"/>
              <a:t>Thomson . According </a:t>
            </a:r>
            <a:r>
              <a:rPr lang="en-US" sz="4500" dirty="0"/>
              <a:t>to legend, during one of the first battles of the independence of the young American Republic, bald eagles, awakened by gunshots, flew out of the nest and shouting circled over the heads of the fighting. "They are shouting for freedom",- said supposedly one of the American </a:t>
            </a:r>
            <a:r>
              <a:rPr lang="en-US" sz="4500" dirty="0" smtClean="0"/>
              <a:t>patriots . It </a:t>
            </a:r>
            <a:r>
              <a:rPr lang="en-US" sz="4500" dirty="0"/>
              <a:t>is considered that the bald eagle symbolizes the strength, courage, freedom, and </a:t>
            </a:r>
            <a:r>
              <a:rPr lang="en-US" sz="4500" dirty="0" smtClean="0"/>
              <a:t>immortality . In </a:t>
            </a:r>
            <a:r>
              <a:rPr lang="en-US" sz="4500" dirty="0"/>
              <a:t>the second half of the XX century the population of the bald eagle on the territory of the continental States of the United States has declined considerably and even was under the threat of disappearance. Due to the government of the USA measures for the restoration of their abundance at the present time the situation has improved considerably.</a:t>
            </a:r>
          </a:p>
          <a:p>
            <a:endParaRPr lang="ru-RU" sz="2800" dirty="0"/>
          </a:p>
        </p:txBody>
      </p:sp>
      <p:pic>
        <p:nvPicPr>
          <p:cNvPr id="6146" name="Picture 2" descr="F:\great_seal_usa.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1905000" cy="1905000"/>
          </a:xfrm>
          <a:prstGeom prst="rect">
            <a:avLst/>
          </a:prstGeom>
          <a:noFill/>
          <a:extLst>
            <a:ext uri="{909E8E84-426E-40DD-AFC4-6F175D3DCCD1}">
              <a14:hiddenFill xmlns:a14="http://schemas.microsoft.com/office/drawing/2010/main" xmlns="">
                <a:solidFill>
                  <a:srgbClr val="FFFFFF"/>
                </a:solidFill>
              </a14:hiddenFill>
            </a:ext>
          </a:extLst>
        </p:spPr>
      </p:pic>
      <p:pic>
        <p:nvPicPr>
          <p:cNvPr id="6147" name="Picture 3" descr="F:\bald_eagle.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635896" y="4869160"/>
            <a:ext cx="5508104" cy="223224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60651634"/>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ppt_x</p:attrName>
                                        </p:attrNameLst>
                                      </p:cBhvr>
                                      <p:tavLst>
                                        <p:tav tm="0">
                                          <p:val>
                                            <p:strVal val="#ppt_x"/>
                                          </p:val>
                                        </p:tav>
                                        <p:tav tm="100000">
                                          <p:val>
                                            <p:strVal val="#ppt_x"/>
                                          </p:val>
                                        </p:tav>
                                      </p:tavLst>
                                    </p:anim>
                                    <p:anim calcmode="lin" valueType="num">
                                      <p:cBhvr additive="base">
                                        <p:cTn id="8"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4" presetClass="emph" presetSubtype="0" fill="hold" grpId="0" nodeType="click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3">
                                            <p:txEl>
                                              <p:pRg st="0" end="0"/>
                                            </p:txEl>
                                          </p:spTgt>
                                        </p:tgtEl>
                                        <p:attrNameLst>
                                          <p:attrName>ppt_x</p:attrName>
                                          <p:attrName>ppt_y</p:attrName>
                                        </p:attrNameLst>
                                      </p:cBhvr>
                                    </p:animMotion>
                                    <p:animRot by="1500000">
                                      <p:cBhvr>
                                        <p:cTn id="13" dur="125" fill="hold">
                                          <p:stCondLst>
                                            <p:cond delay="0"/>
                                          </p:stCondLst>
                                        </p:cTn>
                                        <p:tgtEl>
                                          <p:spTgt spid="3">
                                            <p:txEl>
                                              <p:pRg st="0" end="0"/>
                                            </p:txEl>
                                          </p:spTgt>
                                        </p:tgtEl>
                                        <p:attrNameLst>
                                          <p:attrName>r</p:attrName>
                                        </p:attrNameLst>
                                      </p:cBhvr>
                                    </p:animRot>
                                    <p:animRot by="-1500000">
                                      <p:cBhvr>
                                        <p:cTn id="14" dur="125" fill="hold">
                                          <p:stCondLst>
                                            <p:cond delay="125"/>
                                          </p:stCondLst>
                                        </p:cTn>
                                        <p:tgtEl>
                                          <p:spTgt spid="3">
                                            <p:txEl>
                                              <p:pRg st="0" end="0"/>
                                            </p:txEl>
                                          </p:spTgt>
                                        </p:tgtEl>
                                        <p:attrNameLst>
                                          <p:attrName>r</p:attrName>
                                        </p:attrNameLst>
                                      </p:cBhvr>
                                    </p:animRot>
                                    <p:animRot by="-1500000">
                                      <p:cBhvr>
                                        <p:cTn id="15" dur="125" fill="hold">
                                          <p:stCondLst>
                                            <p:cond delay="250"/>
                                          </p:stCondLst>
                                        </p:cTn>
                                        <p:tgtEl>
                                          <p:spTgt spid="3">
                                            <p:txEl>
                                              <p:pRg st="0" end="0"/>
                                            </p:txEl>
                                          </p:spTgt>
                                        </p:tgtEl>
                                        <p:attrNameLst>
                                          <p:attrName>r</p:attrName>
                                        </p:attrNameLst>
                                      </p:cBhvr>
                                    </p:animRot>
                                    <p:animRot by="1500000">
                                      <p:cBhvr>
                                        <p:cTn id="16" dur="125" fill="hold">
                                          <p:stCondLst>
                                            <p:cond delay="375"/>
                                          </p:stCondLst>
                                        </p:cTn>
                                        <p:tgtEl>
                                          <p:spTgt spid="3">
                                            <p:txEl>
                                              <p:pRg st="0" end="0"/>
                                            </p:txEl>
                                          </p:spTgt>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6" presetClass="emph" presetSubtype="0" fill="hold" nodeType="clickEffect">
                                  <p:stCondLst>
                                    <p:cond delay="0"/>
                                  </p:stCondLst>
                                  <p:childTnLst>
                                    <p:animScale>
                                      <p:cBhvr>
                                        <p:cTn id="20" dur="2000" fill="hold"/>
                                        <p:tgtEl>
                                          <p:spTgt spid="614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7170" name="Picture 2" descr="F:\1207246927_usa_city.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4437187" cy="6858000"/>
          </a:xfrm>
          <a:prstGeom prst="rect">
            <a:avLst/>
          </a:prstGeom>
          <a:noFill/>
          <a:extLst>
            <a:ext uri="{909E8E84-426E-40DD-AFC4-6F175D3DCCD1}">
              <a14:hiddenFill xmlns:a14="http://schemas.microsoft.com/office/drawing/2010/main" xmlns="">
                <a:solidFill>
                  <a:srgbClr val="FFFFFF"/>
                </a:solidFill>
              </a14:hiddenFill>
            </a:ext>
          </a:extLst>
        </p:spPr>
      </p:pic>
      <p:pic>
        <p:nvPicPr>
          <p:cNvPr id="7171" name="Picture 3" descr="F:\P9210105.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716016" y="188640"/>
            <a:ext cx="3672408" cy="3528392"/>
          </a:xfrm>
          <a:prstGeom prst="rect">
            <a:avLst/>
          </a:prstGeom>
          <a:noFill/>
          <a:extLst>
            <a:ext uri="{909E8E84-426E-40DD-AFC4-6F175D3DCCD1}">
              <a14:hiddenFill xmlns:a14="http://schemas.microsoft.com/office/drawing/2010/main" xmlns="">
                <a:solidFill>
                  <a:srgbClr val="FFFFFF"/>
                </a:solidFill>
              </a14:hiddenFill>
            </a:ext>
          </a:extLst>
        </p:spPr>
      </p:pic>
      <p:pic>
        <p:nvPicPr>
          <p:cNvPr id="7172" name="Picture 4" descr="F:\510aefce-02ba-be73-02ba-be7c742e916e.photo.0.jpg"/>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4716016" y="4308475"/>
            <a:ext cx="4114800" cy="252412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634591201"/>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1000" fill="hold"/>
                                        <p:tgtEl>
                                          <p:spTgt spid="7170"/>
                                        </p:tgtEl>
                                        <p:attrNameLst>
                                          <p:attrName>ppt_w</p:attrName>
                                        </p:attrNameLst>
                                      </p:cBhvr>
                                      <p:tavLst>
                                        <p:tav tm="0">
                                          <p:val>
                                            <p:fltVal val="0"/>
                                          </p:val>
                                        </p:tav>
                                        <p:tav tm="100000">
                                          <p:val>
                                            <p:strVal val="#ppt_w"/>
                                          </p:val>
                                        </p:tav>
                                      </p:tavLst>
                                    </p:anim>
                                    <p:anim calcmode="lin" valueType="num">
                                      <p:cBhvr>
                                        <p:cTn id="8" dur="1000" fill="hold"/>
                                        <p:tgtEl>
                                          <p:spTgt spid="7170"/>
                                        </p:tgtEl>
                                        <p:attrNameLst>
                                          <p:attrName>ppt_h</p:attrName>
                                        </p:attrNameLst>
                                      </p:cBhvr>
                                      <p:tavLst>
                                        <p:tav tm="0">
                                          <p:val>
                                            <p:fltVal val="0"/>
                                          </p:val>
                                        </p:tav>
                                        <p:tav tm="100000">
                                          <p:val>
                                            <p:strVal val="#ppt_h"/>
                                          </p:val>
                                        </p:tav>
                                      </p:tavLst>
                                    </p:anim>
                                    <p:anim calcmode="lin" valueType="num">
                                      <p:cBhvr>
                                        <p:cTn id="9" dur="1000" fill="hold"/>
                                        <p:tgtEl>
                                          <p:spTgt spid="7170"/>
                                        </p:tgtEl>
                                        <p:attrNameLst>
                                          <p:attrName>style.rotation</p:attrName>
                                        </p:attrNameLst>
                                      </p:cBhvr>
                                      <p:tavLst>
                                        <p:tav tm="0">
                                          <p:val>
                                            <p:fltVal val="90"/>
                                          </p:val>
                                        </p:tav>
                                        <p:tav tm="100000">
                                          <p:val>
                                            <p:fltVal val="0"/>
                                          </p:val>
                                        </p:tav>
                                      </p:tavLst>
                                    </p:anim>
                                    <p:animEffect transition="in" filter="fade">
                                      <p:cBhvr>
                                        <p:cTn id="10" dur="1000"/>
                                        <p:tgtEl>
                                          <p:spTgt spid="7170"/>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mph" presetSubtype="0" fill="hold" nodeType="clickEffect">
                                  <p:stCondLst>
                                    <p:cond delay="0"/>
                                  </p:stCondLst>
                                  <p:childTnLst>
                                    <p:animScale>
                                      <p:cBhvr>
                                        <p:cTn id="14" dur="2000" fill="hold"/>
                                        <p:tgtEl>
                                          <p:spTgt spid="7171"/>
                                        </p:tgtEl>
                                      </p:cBhvr>
                                      <p:by x="150000" y="150000"/>
                                    </p:animScale>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7172"/>
                                        </p:tgtEl>
                                        <p:attrNameLst>
                                          <p:attrName>style.visibility</p:attrName>
                                        </p:attrNameLst>
                                      </p:cBhvr>
                                      <p:to>
                                        <p:strVal val="visible"/>
                                      </p:to>
                                    </p:set>
                                    <p:anim calcmode="lin" valueType="num">
                                      <p:cBhvr>
                                        <p:cTn id="19" dur="500" fill="hold"/>
                                        <p:tgtEl>
                                          <p:spTgt spid="7172"/>
                                        </p:tgtEl>
                                        <p:attrNameLst>
                                          <p:attrName>ppt_w</p:attrName>
                                        </p:attrNameLst>
                                      </p:cBhvr>
                                      <p:tavLst>
                                        <p:tav tm="0">
                                          <p:val>
                                            <p:fltVal val="0"/>
                                          </p:val>
                                        </p:tav>
                                        <p:tav tm="100000">
                                          <p:val>
                                            <p:strVal val="#ppt_w"/>
                                          </p:val>
                                        </p:tav>
                                      </p:tavLst>
                                    </p:anim>
                                    <p:anim calcmode="lin" valueType="num">
                                      <p:cBhvr>
                                        <p:cTn id="20" dur="500" fill="hold"/>
                                        <p:tgtEl>
                                          <p:spTgt spid="7172"/>
                                        </p:tgtEl>
                                        <p:attrNameLst>
                                          <p:attrName>ppt_h</p:attrName>
                                        </p:attrNameLst>
                                      </p:cBhvr>
                                      <p:tavLst>
                                        <p:tav tm="0">
                                          <p:val>
                                            <p:fltVal val="0"/>
                                          </p:val>
                                        </p:tav>
                                        <p:tav tm="100000">
                                          <p:val>
                                            <p:strVal val="#ppt_h"/>
                                          </p:val>
                                        </p:tav>
                                      </p:tavLst>
                                    </p:anim>
                                    <p:animEffect transition="in" filter="fade">
                                      <p:cBhvr>
                                        <p:cTn id="21"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8"/>
</p:tagLst>
</file>

<file path=ppt/tags/tag2.xml><?xml version="1.0" encoding="utf-8"?>
<p:tagLst xmlns:a="http://schemas.openxmlformats.org/drawingml/2006/main" xmlns:r="http://schemas.openxmlformats.org/officeDocument/2006/relationships" xmlns:p="http://schemas.openxmlformats.org/presentationml/2006/main">
  <p:tag name="TIMING" val="|1.6"/>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Метро">
  <a:themeElements>
    <a:clrScheme name="Метро">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Метро">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Метро">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162</TotalTime>
  <Words>682</Words>
  <Application>Microsoft Office PowerPoint</Application>
  <PresentationFormat>Экран (4:3)</PresentationFormat>
  <Paragraphs>13</Paragraphs>
  <Slides>10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Метро</vt:lpstr>
      <vt:lpstr>I would like to present UNITES STATES of AMERICA to you!!!</vt:lpstr>
      <vt:lpstr>The United States has the area of 9,36 million square km and stretches from Hawaii to Alaska to 5000 km and on the 2900 km from Mexico to the Canadian border, and is washed by two oceans - in the West, the cold in this place, Quiet, in the East of the warm waters of the Atlantic. </vt:lpstr>
      <vt:lpstr>THE OFFICIAL LANGUAGE</vt:lpstr>
      <vt:lpstr>MAJOR CITIES  </vt:lpstr>
      <vt:lpstr>Слайд 5</vt:lpstr>
      <vt:lpstr>Слайд 6</vt:lpstr>
      <vt:lpstr>THE FLAG,SYMBOLS AND EMBLEMS OF THE               USA </vt:lpstr>
      <vt:lpstr> </vt:lpstr>
      <vt:lpstr>Слайд 9</vt:lpstr>
      <vt:lpstr>Слайд 10</vt:lpstr>
    </vt:vector>
  </TitlesOfParts>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 would like to present UNITES STATES of AMERICA to you!!!</dc:title>
  <dc:creator>Гость</dc:creator>
  <cp:lastModifiedBy>207-9</cp:lastModifiedBy>
  <cp:revision>16</cp:revision>
  <dcterms:created xsi:type="dcterms:W3CDTF">2013-02-02T11:58:40Z</dcterms:created>
  <dcterms:modified xsi:type="dcterms:W3CDTF">2013-02-06T09:12:35Z</dcterms:modified>
</cp:coreProperties>
</file>