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6" r:id="rId5"/>
    <p:sldId id="262" r:id="rId6"/>
    <p:sldId id="265" r:id="rId7"/>
    <p:sldId id="264" r:id="rId8"/>
    <p:sldId id="263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61" r:id="rId20"/>
    <p:sldId id="281" r:id="rId21"/>
    <p:sldId id="278" r:id="rId22"/>
    <p:sldId id="279" r:id="rId23"/>
    <p:sldId id="280" r:id="rId24"/>
    <p:sldId id="282" r:id="rId25"/>
    <p:sldId id="27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5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H:\&#1082;&#1090;&#1086;%20&#1093;&#1086;&#1095;&#1077;&#1090;%20&#1089;&#1090;&#1072;&#1090;&#1100;%20&#1084;&#1080;&#1083;&#1083;&#1080;&#1086;&#1085;&#1077;&#1088;&#1086;&#1084;\&#1079;&#1072;&#1089;&#1090;&#1072;&#1074;&#1082;&#1072;%20&#1076;&#1083;&#1080;&#1085;&#1085;&#1072;&#1103;.mp3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5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6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8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1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7" Type="http://schemas.openxmlformats.org/officeDocument/2006/relationships/image" Target="../media/image20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" Target="slide24.xml"/><Relationship Id="rId3" Type="http://schemas.openxmlformats.org/officeDocument/2006/relationships/slide" Target="slide20.xml"/><Relationship Id="rId7" Type="http://schemas.openxmlformats.org/officeDocument/2006/relationships/image" Target="../media/image2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5" Type="http://schemas.openxmlformats.org/officeDocument/2006/relationships/slide" Target="slide21.xml"/><Relationship Id="rId4" Type="http://schemas.openxmlformats.org/officeDocument/2006/relationships/slide" Target="slide2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mnk.ru/upload/iblock/60f/60f1b6f5468c3e6eb5103dfb23757024" TargetMode="External"/><Relationship Id="rId3" Type="http://schemas.openxmlformats.org/officeDocument/2006/relationships/hyperlink" Target="http://fs01.androidpit.info/ass/x36/6135536-1341261585352.jpg" TargetMode="External"/><Relationship Id="rId7" Type="http://schemas.openxmlformats.org/officeDocument/2006/relationships/hyperlink" Target="http://school.xvatit.com/images/f/f7/23102010_4.png" TargetMode="External"/><Relationship Id="rId2" Type="http://schemas.openxmlformats.org/officeDocument/2006/relationships/hyperlink" Target="http://1sttorrent.com/media/images/81266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telegraf.com.ua/files/2012/08/meryat-zemlyu.jpg" TargetMode="External"/><Relationship Id="rId5" Type="http://schemas.openxmlformats.org/officeDocument/2006/relationships/hyperlink" Target="http://img0.liveinternet.ru/images/attach/c/6/89/816" TargetMode="External"/><Relationship Id="rId10" Type="http://schemas.openxmlformats.org/officeDocument/2006/relationships/hyperlink" Target="http://hellper.ru/images/stories/ravenstvo%20treugolnikov%204.png" TargetMode="External"/><Relationship Id="rId4" Type="http://schemas.openxmlformats.org/officeDocument/2006/relationships/hyperlink" Target="http://moy-soch34.ucoz.com/693703-a6f8b5aa45996ebc.jpg" TargetMode="External"/><Relationship Id="rId9" Type="http://schemas.openxmlformats.org/officeDocument/2006/relationships/hyperlink" Target="http://suite101.com/files/000/041/000041750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H:\&#1082;&#1090;&#1086;%20&#1093;&#1086;&#1095;&#1077;&#1090;%20&#1089;&#1090;&#1072;&#1090;&#1100;%20&#1084;&#1080;&#1083;&#1083;&#1080;&#1086;&#1085;&#1077;&#1088;&#1086;&#1084;\&#1079;&#1072;&#1089;&#1090;&#1072;&#1074;&#1082;&#1072;%20&#1082;&#1086;&#1088;&#1086;&#1090;&#1082;&#1072;&#1103;.mp3" TargetMode="External"/><Relationship Id="rId4" Type="http://schemas.openxmlformats.org/officeDocument/2006/relationships/image" Target="../media/image2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audio" Target="file:///H:\&#1082;&#1090;&#1086;%20&#1093;&#1086;&#1095;&#1077;&#1090;%20&#1089;&#1090;&#1072;&#1090;&#1100;%20&#1084;&#1080;&#1083;&#1083;&#1080;&#1086;&#1085;&#1077;&#1088;&#1086;&#1084;\&#1082;&#1086;&#1085;&#1077;&#1094;%20&#1080;&#1075;&#1088;&#1099;.mp3" TargetMode="External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slide" Target="slide23.xm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6" Type="http://schemas.openxmlformats.org/officeDocument/2006/relationships/slide" Target="slide21.xml"/><Relationship Id="rId5" Type="http://schemas.openxmlformats.org/officeDocument/2006/relationships/slide" Target="slide22.xml"/><Relationship Id="rId4" Type="http://schemas.openxmlformats.org/officeDocument/2006/relationships/slide" Target="slide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Рабочий стол\ф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42900"/>
            <a:ext cx="9144000" cy="75346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3286124"/>
            <a:ext cx="5357850" cy="92333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МАТЕМАТИКОМ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1429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общеобразовательное учреждение</a:t>
            </a:r>
            <a:endParaRPr kumimoji="0" lang="ru-RU" sz="16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6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Удомельская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средняя общеобразовательная школа №1 </a:t>
            </a:r>
            <a:r>
              <a:rPr kumimoji="0" lang="ru-RU" sz="1600" b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им.А.С.Попова</a:t>
            </a:r>
            <a:r>
              <a:rPr kumimoji="0" lang="ru-RU" sz="1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429124" y="5786454"/>
            <a:ext cx="450059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интеллектуальная игра</a:t>
            </a:r>
            <a:r>
              <a:rPr kumimoji="0" lang="ru-RU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геометрии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обучающихся</a:t>
            </a:r>
            <a:r>
              <a:rPr kumimoji="0" lang="ru-RU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7 </a:t>
            </a:r>
            <a:r>
              <a:rPr kumimoji="0" lang="ru-RU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класса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разработала </a:t>
            </a:r>
            <a:r>
              <a:rPr lang="ru-RU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Димова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Виктория Александровна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учитель </a:t>
            </a:r>
            <a:r>
              <a:rPr kumimoji="0" lang="ru-RU" b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математики</a:t>
            </a:r>
            <a:endParaRPr kumimoji="0" lang="ru-RU" b="1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заставка длинна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642910" y="64293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3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Как называется отрезок, который соединяет вершину треугольника с серединой противоположной стороны?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ВЫСОТА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БИССЕКТРИСА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ПЕРПЕНДИКУЛЯР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МЕДИАНА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150017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7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1266" name="Picture 2" descr="http://hellper.ru/images/stories/ravenstvo%20treugolnikov%204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59" y="928670"/>
            <a:ext cx="3806389" cy="1640254"/>
          </a:xfrm>
          <a:prstGeom prst="rect">
            <a:avLst/>
          </a:prstGeom>
          <a:noFill/>
        </p:spPr>
      </p:pic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3" name="Овал 32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далее 36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</a:t>
            </a:r>
            <a:endParaRPr lang="ru-RU" sz="20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Треугольник равнобедренный</a:t>
            </a:r>
            <a:endParaRPr lang="ru-RU" sz="2400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Треугольники </a:t>
            </a:r>
          </a:p>
          <a:p>
            <a:pPr algn="ctr"/>
            <a:r>
              <a:rPr lang="ru-RU" sz="2400" dirty="0" smtClean="0"/>
              <a:t>равны</a:t>
            </a:r>
            <a:endParaRPr lang="ru-RU" sz="2400" dirty="0"/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Треугольник равносторонний</a:t>
            </a:r>
            <a:endParaRPr lang="ru-RU" sz="2400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Треугольники параллельны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8000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8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4338" name="Picture 2" descr="http://school.xvatit.com/images/9/9e/15122010_1.jp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868" y="1285860"/>
            <a:ext cx="2266950" cy="1123950"/>
          </a:xfrm>
          <a:prstGeom prst="rect">
            <a:avLst/>
          </a:prstGeom>
          <a:noFill/>
        </p:spPr>
      </p:pic>
      <p:sp>
        <p:nvSpPr>
          <p:cNvPr id="20" name="Управляющая кнопка: в конец 19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/>
              <a:t>I</a:t>
            </a:r>
            <a:r>
              <a:rPr lang="ru-RU" sz="2000" b="1" dirty="0" smtClean="0"/>
              <a:t> признак равенства треугольников</a:t>
            </a:r>
            <a:r>
              <a:rPr lang="ru-RU" sz="2000" dirty="0" smtClean="0"/>
              <a:t>: Если … одного треугольника соответственно равны … другого треугольника, то такие треугольники равны. Какое выражение надо вставить?</a:t>
            </a:r>
            <a:endParaRPr lang="ru-RU" sz="20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сторона и два прилежащих к ней угла</a:t>
            </a:r>
            <a:endParaRPr lang="ru-RU" sz="2000" dirty="0"/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три угла</a:t>
            </a:r>
            <a:endParaRPr lang="ru-RU" sz="2400" dirty="0"/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две стороны и угол между ними </a:t>
            </a:r>
            <a:endParaRPr lang="ru-RU" sz="2400" dirty="0"/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три стороны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072198" y="428604"/>
            <a:ext cx="272762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16000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9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3316" name="Picture 4" descr="http://www.terver.ru/img/treug1eq/1.jp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643306" y="1285860"/>
            <a:ext cx="2352675" cy="1057276"/>
          </a:xfrm>
          <a:prstGeom prst="rect">
            <a:avLst/>
          </a:prstGeom>
          <a:noFill/>
        </p:spPr>
      </p:pic>
      <p:sp>
        <p:nvSpPr>
          <p:cNvPr id="20" name="Управляющая кнопка: в конец 19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Геометрическая фигура, состоящая из всех точек плоскости, расположенных на заданном расстоянии от данной точки - это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ОКРУЖНОСТЬ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ПРЯМАЯ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ОТРЕЗОК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ТРЕУГОЛЬНИК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143636" y="428604"/>
            <a:ext cx="265618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32000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10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2292" name="Picture 4" descr="http://www.brandsoftheworld.com/sites/default/files/220px-circle_1.svg_.pn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714744" y="642918"/>
            <a:ext cx="1812322" cy="1828798"/>
          </a:xfrm>
          <a:prstGeom prst="rect">
            <a:avLst/>
          </a:prstGeom>
          <a:noFill/>
        </p:spPr>
      </p:pic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Две прямые на плоскости, которые не пересекаются называются –  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ПЕРПЕНДИКУЛЯРНЫЕ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ПАРАЛЛЕЛЬНЫЕ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НЕПЕРЕСЕКАЮЩИЕСЯ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СЕКУЩИЕ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000760" y="428604"/>
            <a:ext cx="279906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64000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11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1266" name="Picture 2" descr="http://www.terver.ru/img/parall/1.jpg"/>
          <p:cNvPicPr>
            <a:picLocks noChangeAspect="1" noChangeArrowheads="1"/>
          </p:cNvPicPr>
          <p:nvPr/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71868" y="1428736"/>
            <a:ext cx="2405465" cy="928694"/>
          </a:xfrm>
          <a:prstGeom prst="rect">
            <a:avLst/>
          </a:prstGeom>
          <a:noFill/>
        </p:spPr>
      </p:pic>
      <p:sp>
        <p:nvSpPr>
          <p:cNvPr id="20" name="Управляющая кнопка: в конец 19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+mj-lt"/>
              </a:rPr>
              <a:t>Углы 4 и 5, 3 и 6 – это углы</a:t>
            </a:r>
            <a:endParaRPr lang="ru-RU" sz="2800" dirty="0">
              <a:latin typeface="+mj-lt"/>
            </a:endParaRP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ВЕРТИКАЛЬНЫЕ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ОДНОСТОРОННИЕ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НАКРЕСТ   ЛЕЖАЩИЕ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СООТВЕТСТВЕННЫЕ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715008" y="428604"/>
            <a:ext cx="308481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125000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12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0243" name="Picture 3" descr="D:\Мои документы\Рабочий стол\05012011_3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1285860"/>
            <a:ext cx="2105693" cy="1214446"/>
          </a:xfrm>
          <a:prstGeom prst="rect">
            <a:avLst/>
          </a:prstGeom>
          <a:noFill/>
        </p:spPr>
      </p:pic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Назовите пару соответственных углов – </a:t>
            </a:r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2 и 6</a:t>
            </a: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3 и 5</a:t>
            </a: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2 и 4</a:t>
            </a: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3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1 и 7</a:t>
            </a:r>
            <a:endParaRPr lang="ru-RU" sz="3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500694" y="428604"/>
            <a:ext cx="3299129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250000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13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20" name="Picture 3" descr="D:\Мои документы\Рабочий стол\05012011_3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571868" y="1285860"/>
            <a:ext cx="2105693" cy="1214446"/>
          </a:xfrm>
          <a:prstGeom prst="rect">
            <a:avLst/>
          </a:prstGeom>
          <a:noFill/>
        </p:spPr>
      </p:pic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Самая большая хорда - это</a:t>
            </a:r>
            <a:endParaRPr lang="ru-RU" sz="28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РАДИУС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ДУГА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ОТРЕЗОК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ДИАМЕТР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286380" y="428604"/>
            <a:ext cx="3513443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500000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ьная выноска 16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8" name="Овал 27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Управляющая кнопка: далее 28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Управляющая кнопка: далее 31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14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sp>
        <p:nvSpPr>
          <p:cNvPr id="20" name="Управляющая кнопка: в конец 19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196" name="Picture 4" descr="http://seva007.users.photofile.ru/photo/seva007/135189125/xlarge/17398594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43306" y="1000108"/>
            <a:ext cx="1571642" cy="15716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Древнегреческий ученый, философ, религиозный  и политический деятель, математик, спортсмен. Слова «космос» и «философ» нам достались от этого ученого.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АРХИМЕД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ПИФАГОР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ЭРАТОСФЕН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ЕВКЛИД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5143504" y="357166"/>
            <a:ext cx="372775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1000000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ьная выноска 21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5" name="Овал 24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далее 14">
            <a:hlinkClick r:id="rId3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Управляющая кнопка: далее 15">
            <a:hlinkClick r:id="rId4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Управляющая кнопка: далее 16">
            <a:hlinkClick r:id="rId5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Управляющая кнопка: далее 17">
            <a:hlinkClick r:id="rId6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428596" y="1643050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15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7170" name="Picture 2" descr="http://gorod.tomsk.ru/i/u/7966/object_3.1203581762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32855" y="571480"/>
            <a:ext cx="1306842" cy="2000268"/>
          </a:xfrm>
          <a:prstGeom prst="rect">
            <a:avLst/>
          </a:prstGeom>
          <a:noFill/>
        </p:spPr>
      </p:pic>
      <p:sp>
        <p:nvSpPr>
          <p:cNvPr id="29" name="Управляющая кнопка: в конец 28">
            <a:hlinkClick r:id="rId8" action="ppaction://hlinksldjump" highlightClick="1"/>
          </p:cNvPr>
          <p:cNvSpPr/>
          <p:nvPr/>
        </p:nvSpPr>
        <p:spPr>
          <a:xfrm>
            <a:off x="8358214" y="1357298"/>
            <a:ext cx="428628" cy="357190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в конец 3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5"/>
            <a:ext cx="8643998" cy="43550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СПИСОК ИСПОЛЬЗУЕМЫХ ИНТЕРНЕТ-РЕСУРСОВ:</a:t>
            </a:r>
          </a:p>
          <a:p>
            <a:pPr>
              <a:spcAft>
                <a:spcPts val="600"/>
              </a:spcAft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600"/>
              </a:spcAft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1,24-25 СЛАЙД </a:t>
            </a:r>
            <a:r>
              <a:rPr lang="ru-RU" dirty="0" smtClean="0"/>
              <a:t>- </a:t>
            </a:r>
            <a:r>
              <a:rPr lang="en-US" dirty="0" smtClean="0">
                <a:hlinkClick r:id="rId2"/>
              </a:rPr>
              <a:t>http://1sttorrent.com/media/images/81266.jpg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2 СЛАЙД - </a:t>
            </a:r>
            <a:r>
              <a:rPr lang="en-US" dirty="0" smtClean="0">
                <a:hlinkClick r:id="rId3"/>
              </a:rPr>
              <a:t>http://fs01.androidpit.info/ass/x36/6135536-1341261585352.jpg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3 СЛАЙД - </a:t>
            </a:r>
            <a:r>
              <a:rPr lang="en-US" dirty="0" smtClean="0">
                <a:hlinkClick r:id="rId4"/>
              </a:rPr>
              <a:t>http://moy-soch34.ucoz.com/693703-a6f8b5aa45996ebc.jpg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4 СЛАЙД – </a:t>
            </a:r>
            <a:r>
              <a:rPr lang="en-US" dirty="0" smtClean="0">
                <a:hlinkClick r:id="rId5"/>
              </a:rPr>
              <a:t>http://img0.liveinternet.ru/images/attach/c/6/89/816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5 СЛАЙД – </a:t>
            </a:r>
            <a:r>
              <a:rPr lang="en-US" dirty="0" smtClean="0">
                <a:hlinkClick r:id="rId6"/>
              </a:rPr>
              <a:t>http://telegraf.com.ua/files/2012/08/meryat-zemlyu.jpg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6 СЛАЙД – </a:t>
            </a:r>
            <a:r>
              <a:rPr lang="en-US" dirty="0" smtClean="0">
                <a:hlinkClick r:id="rId7"/>
              </a:rPr>
              <a:t>http://school.xvatit.com/images/f/f7/23102010_4.png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7 СЛАЙД – </a:t>
            </a:r>
            <a:r>
              <a:rPr lang="en-US" dirty="0" smtClean="0">
                <a:hlinkClick r:id="rId8"/>
              </a:rPr>
              <a:t>http://www.omnk.ru/upload/iblock/60f/60f1b6f5468c3e6eb5103dfb23757024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9 СЛАЙД – </a:t>
            </a:r>
            <a:r>
              <a:rPr lang="en-US" dirty="0" smtClean="0">
                <a:hlinkClick r:id="rId9"/>
              </a:rPr>
              <a:t>http://suite101.com/files/000/041/000041750.jpg</a:t>
            </a:r>
            <a:endParaRPr lang="ru-RU" dirty="0" smtClean="0"/>
          </a:p>
          <a:p>
            <a:pPr>
              <a:spcAft>
                <a:spcPts val="600"/>
              </a:spcAft>
            </a:pPr>
            <a:r>
              <a:rPr lang="ru-RU" dirty="0" smtClean="0"/>
              <a:t>10 СЛАЙД – </a:t>
            </a:r>
            <a:r>
              <a:rPr lang="en-US" dirty="0" smtClean="0">
                <a:hlinkClick r:id="rId10"/>
              </a:rPr>
              <a:t>http://hellper.ru/images/stories/ravenstvo%20treugolnikov%204.png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286280" cy="1140736"/>
          </a:xfrm>
        </p:spPr>
        <p:txBody>
          <a:bodyPr/>
          <a:lstStyle/>
          <a:p>
            <a:r>
              <a:rPr lang="ru-RU" sz="4800" b="1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Правила игры:</a:t>
            </a:r>
            <a:endParaRPr lang="ru-RU" sz="4800" b="1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57158" y="1428736"/>
            <a:ext cx="6786610" cy="5214974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/>
              <a:t>Участниками игры могут стать учащиеся      7 класса</a:t>
            </a:r>
          </a:p>
          <a:p>
            <a:r>
              <a:rPr lang="ru-RU" sz="2400" dirty="0" smtClean="0"/>
              <a:t>15 вопросов по геометрии от простого к сложному</a:t>
            </a:r>
          </a:p>
          <a:p>
            <a:r>
              <a:rPr lang="ru-RU" sz="2400" dirty="0" smtClean="0"/>
              <a:t>В каждом вопросе 4 варианта ответов, надо выбрать правильный ( </a:t>
            </a:r>
            <a:r>
              <a:rPr lang="ru-RU" sz="2400" dirty="0" err="1" smtClean="0"/>
              <a:t>правильный</a:t>
            </a:r>
            <a:r>
              <a:rPr lang="ru-RU" sz="2400" dirty="0" smtClean="0"/>
              <a:t> ответ  выделяется зеленым цветом, неправильные – красным)</a:t>
            </a:r>
          </a:p>
          <a:p>
            <a:r>
              <a:rPr lang="ru-RU" sz="2400" dirty="0" smtClean="0"/>
              <a:t>Если правильный ответ, то игрок переходит к следующему вопросу. Если ответ неверный – выбывает из игры.</a:t>
            </a:r>
          </a:p>
          <a:p>
            <a:r>
              <a:rPr lang="ru-RU" sz="2400" dirty="0" smtClean="0"/>
              <a:t>За правильный ответ начисляется сумма (очки) от 100 до 1000000, имеются три несгораемые суммы (1000, 32000, 1000000)</a:t>
            </a:r>
          </a:p>
          <a:p>
            <a:r>
              <a:rPr lang="ru-RU" sz="2400" dirty="0" smtClean="0"/>
              <a:t>Из игры выйти добровольно нельзя.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358082" y="928670"/>
            <a:ext cx="1571636" cy="54271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spcAft>
                <a:spcPts val="400"/>
              </a:spcAft>
            </a:pPr>
            <a:r>
              <a:rPr lang="ru-RU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15 – 1000000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14 – 500000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13 – 250000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12 – 125000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11 – 64000</a:t>
            </a:r>
          </a:p>
          <a:p>
            <a:pPr>
              <a:spcAft>
                <a:spcPts val="400"/>
              </a:spcAft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10 – 32000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9 – 16000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8 – 8000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7 – 4000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6 – 2000</a:t>
            </a:r>
          </a:p>
          <a:p>
            <a:pPr>
              <a:spcAft>
                <a:spcPts val="400"/>
              </a:spcAft>
            </a:pPr>
            <a:r>
              <a:rPr lang="ru-RU" sz="20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5 – 1000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– 500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 – 300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 – 200</a:t>
            </a:r>
          </a:p>
          <a:p>
            <a:pPr>
              <a:spcAft>
                <a:spcPts val="400"/>
              </a:spcAft>
            </a:pPr>
            <a:r>
              <a:rPr lang="ru-RU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 – 100</a:t>
            </a:r>
          </a:p>
        </p:txBody>
      </p:sp>
      <p:pic>
        <p:nvPicPr>
          <p:cNvPr id="1027" name="Picture 3" descr="D:\Мои документы\Рабочий стол\Examгенкнpl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14290"/>
            <a:ext cx="1285875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 uiExpan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1357290" y="1571612"/>
            <a:ext cx="6357982" cy="360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3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3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озврат 19">
            <a:hlinkClick r:id="" action="ppaction://hlinkshowjump?jump=lastslideviewed" highlightClick="1"/>
          </p:cNvPr>
          <p:cNvSpPr/>
          <p:nvPr/>
        </p:nvSpPr>
        <p:spPr>
          <a:xfrm>
            <a:off x="357158" y="357166"/>
            <a:ext cx="500066" cy="428628"/>
          </a:xfrm>
          <a:prstGeom prst="actionButtonRetur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1428728" y="1643050"/>
            <a:ext cx="6357600" cy="3500462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43240" y="1928802"/>
            <a:ext cx="2714644" cy="2714644"/>
          </a:xfrm>
          <a:prstGeom prst="rect">
            <a:avLst/>
          </a:prstGeom>
          <a:noFill/>
        </p:spPr>
      </p:pic>
      <p:sp>
        <p:nvSpPr>
          <p:cNvPr id="20" name="Управляющая кнопка: возврат 19">
            <a:hlinkClick r:id="" action="ppaction://hlinkshowjump?jump=lastslideviewed" highlightClick="1"/>
          </p:cNvPr>
          <p:cNvSpPr/>
          <p:nvPr/>
        </p:nvSpPr>
        <p:spPr>
          <a:xfrm>
            <a:off x="357158" y="357166"/>
            <a:ext cx="500066" cy="428628"/>
          </a:xfrm>
          <a:prstGeom prst="actionButtonRetur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Овал 13"/>
          <p:cNvSpPr/>
          <p:nvPr/>
        </p:nvSpPr>
        <p:spPr>
          <a:xfrm>
            <a:off x="1142976" y="1571612"/>
            <a:ext cx="6357600" cy="360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2786050" y="2357430"/>
            <a:ext cx="3214710" cy="1857388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2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озврат 19">
            <a:hlinkClick r:id="" action="ppaction://hlinkshowjump?jump=lastslideviewed" highlightClick="1"/>
          </p:cNvPr>
          <p:cNvSpPr/>
          <p:nvPr/>
        </p:nvSpPr>
        <p:spPr>
          <a:xfrm>
            <a:off x="357158" y="357166"/>
            <a:ext cx="500066" cy="428628"/>
          </a:xfrm>
          <a:prstGeom prst="actionButtonRetur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Овал 17"/>
          <p:cNvSpPr/>
          <p:nvPr/>
        </p:nvSpPr>
        <p:spPr>
          <a:xfrm>
            <a:off x="1357290" y="1571612"/>
            <a:ext cx="6357600" cy="3600000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озврат 19">
            <a:hlinkClick r:id="" action="ppaction://hlinkshowjump?jump=lastslideviewed" highlightClick="1"/>
          </p:cNvPr>
          <p:cNvSpPr/>
          <p:nvPr/>
        </p:nvSpPr>
        <p:spPr>
          <a:xfrm>
            <a:off x="357158" y="357166"/>
            <a:ext cx="500066" cy="428628"/>
          </a:xfrm>
          <a:prstGeom prst="actionButtonReturn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Рабочий стол\ф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42900"/>
            <a:ext cx="9144000" cy="75346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3286124"/>
            <a:ext cx="5357850" cy="92333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МАТЕМАТИКОМ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14290"/>
            <a:ext cx="9144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57356" y="714356"/>
            <a:ext cx="5357850" cy="92333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Поздравляем!!!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85918" y="5357826"/>
            <a:ext cx="5357850" cy="1107996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1 000 000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9" name="заставка короткая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500034" y="6429396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0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Рабочий стол\фон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42900"/>
            <a:ext cx="9144000" cy="753465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857356" y="3286124"/>
            <a:ext cx="5357850" cy="923330"/>
          </a:xfrm>
          <a:prstGeom prst="rect">
            <a:avLst/>
          </a:prstGeom>
          <a:solidFill>
            <a:schemeClr val="bg2">
              <a:lumMod val="50000"/>
            </a:schemeClr>
          </a:solidFill>
          <a:effectLst>
            <a:softEdge rad="1270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КОНЕЦ   ИГРЫ</a:t>
            </a:r>
            <a:endParaRPr lang="ru-RU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6" name="конец игры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8501090" y="614364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28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428860" y="285728"/>
            <a:ext cx="6229336" cy="1000132"/>
          </a:xfrm>
        </p:spPr>
        <p:txBody>
          <a:bodyPr/>
          <a:lstStyle/>
          <a:p>
            <a:r>
              <a:rPr lang="ru-RU" sz="4800" b="1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</a:rPr>
              <a:t>Подсказки: </a:t>
            </a:r>
            <a:endParaRPr lang="ru-RU" sz="4800" b="1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4344" y="1428737"/>
            <a:ext cx="5965044" cy="4867728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«50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/</a:t>
            </a: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50» </a:t>
            </a:r>
            <a:r>
              <a:rPr lang="ru-RU" dirty="0" smtClean="0"/>
              <a:t>- убираются два заведомо неверных ответа 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«помощь учителя» </a:t>
            </a:r>
            <a:r>
              <a:rPr lang="ru-RU" dirty="0" smtClean="0"/>
              <a:t>– учитель задает ещё один наводящий вопрос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«звонок  другу» </a:t>
            </a:r>
            <a:r>
              <a:rPr lang="ru-RU" dirty="0" smtClean="0"/>
              <a:t>- игрок может спросит ответ у любого учащегося или позвонить кому-либо</a:t>
            </a:r>
          </a:p>
          <a:p>
            <a:pPr>
              <a:spcBef>
                <a:spcPts val="1200"/>
              </a:spcBef>
            </a:pPr>
            <a:r>
              <a:rPr lang="ru-RU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«право на ошибку»</a:t>
            </a:r>
            <a:r>
              <a:rPr lang="ru-RU" dirty="0" smtClean="0"/>
              <a:t> – даёт возможность продолжить игру, если ответ оказался неверным</a:t>
            </a:r>
          </a:p>
          <a:p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6715140" y="1357298"/>
            <a:ext cx="1714512" cy="92869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5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35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35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6715140" y="2571744"/>
            <a:ext cx="1714512" cy="92869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6715140" y="3857628"/>
            <a:ext cx="1714512" cy="92869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Овальная выноска 19"/>
          <p:cNvSpPr/>
          <p:nvPr/>
        </p:nvSpPr>
        <p:spPr>
          <a:xfrm>
            <a:off x="7215206" y="2714620"/>
            <a:ext cx="714380" cy="571504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8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8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715140" y="5214950"/>
            <a:ext cx="1714512" cy="928694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54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54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8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86644" y="4000504"/>
            <a:ext cx="642942" cy="642942"/>
          </a:xfrm>
          <a:prstGeom prst="rect">
            <a:avLst/>
          </a:prstGeom>
          <a:noFill/>
        </p:spPr>
      </p:pic>
      <p:sp>
        <p:nvSpPr>
          <p:cNvPr id="22" name="Полилиния 21"/>
          <p:cNvSpPr/>
          <p:nvPr/>
        </p:nvSpPr>
        <p:spPr>
          <a:xfrm>
            <a:off x="6837528" y="4306390"/>
            <a:ext cx="477672" cy="289768"/>
          </a:xfrm>
          <a:custGeom>
            <a:avLst/>
            <a:gdLst>
              <a:gd name="connsiteX0" fmla="*/ 477672 w 477672"/>
              <a:gd name="connsiteY0" fmla="*/ 265610 h 289768"/>
              <a:gd name="connsiteX1" fmla="*/ 436729 w 477672"/>
              <a:gd name="connsiteY1" fmla="*/ 279258 h 289768"/>
              <a:gd name="connsiteX2" fmla="*/ 286603 w 477672"/>
              <a:gd name="connsiteY2" fmla="*/ 251962 h 289768"/>
              <a:gd name="connsiteX3" fmla="*/ 327547 w 477672"/>
              <a:gd name="connsiteY3" fmla="*/ 101837 h 289768"/>
              <a:gd name="connsiteX4" fmla="*/ 382138 w 477672"/>
              <a:gd name="connsiteY4" fmla="*/ 115485 h 289768"/>
              <a:gd name="connsiteX5" fmla="*/ 395785 w 477672"/>
              <a:gd name="connsiteY5" fmla="*/ 156428 h 289768"/>
              <a:gd name="connsiteX6" fmla="*/ 313899 w 477672"/>
              <a:gd name="connsiteY6" fmla="*/ 197371 h 289768"/>
              <a:gd name="connsiteX7" fmla="*/ 218365 w 477672"/>
              <a:gd name="connsiteY7" fmla="*/ 170076 h 289768"/>
              <a:gd name="connsiteX8" fmla="*/ 177421 w 477672"/>
              <a:gd name="connsiteY8" fmla="*/ 142780 h 289768"/>
              <a:gd name="connsiteX9" fmla="*/ 191069 w 477672"/>
              <a:gd name="connsiteY9" fmla="*/ 60894 h 289768"/>
              <a:gd name="connsiteX10" fmla="*/ 245660 w 477672"/>
              <a:gd name="connsiteY10" fmla="*/ 74541 h 289768"/>
              <a:gd name="connsiteX11" fmla="*/ 218365 w 477672"/>
              <a:gd name="connsiteY11" fmla="*/ 156428 h 289768"/>
              <a:gd name="connsiteX12" fmla="*/ 68239 w 477672"/>
              <a:gd name="connsiteY12" fmla="*/ 129132 h 289768"/>
              <a:gd name="connsiteX13" fmla="*/ 54591 w 477672"/>
              <a:gd name="connsiteY13" fmla="*/ 88189 h 289768"/>
              <a:gd name="connsiteX14" fmla="*/ 109182 w 477672"/>
              <a:gd name="connsiteY14" fmla="*/ 101837 h 289768"/>
              <a:gd name="connsiteX15" fmla="*/ 81887 w 477672"/>
              <a:gd name="connsiteY15" fmla="*/ 170076 h 289768"/>
              <a:gd name="connsiteX16" fmla="*/ 0 w 477672"/>
              <a:gd name="connsiteY16" fmla="*/ 183723 h 2897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77672" h="289768">
                <a:moveTo>
                  <a:pt x="477672" y="265610"/>
                </a:moveTo>
                <a:cubicBezTo>
                  <a:pt x="464024" y="270159"/>
                  <a:pt x="451078" y="280283"/>
                  <a:pt x="436729" y="279258"/>
                </a:cubicBezTo>
                <a:cubicBezTo>
                  <a:pt x="385996" y="275634"/>
                  <a:pt x="320628" y="289768"/>
                  <a:pt x="286603" y="251962"/>
                </a:cubicBezTo>
                <a:cubicBezTo>
                  <a:pt x="279115" y="243642"/>
                  <a:pt x="316713" y="134338"/>
                  <a:pt x="327547" y="101837"/>
                </a:cubicBezTo>
                <a:cubicBezTo>
                  <a:pt x="345744" y="106386"/>
                  <a:pt x="367491" y="103767"/>
                  <a:pt x="382138" y="115485"/>
                </a:cubicBezTo>
                <a:cubicBezTo>
                  <a:pt x="393371" y="124472"/>
                  <a:pt x="401128" y="143071"/>
                  <a:pt x="395785" y="156428"/>
                </a:cubicBezTo>
                <a:cubicBezTo>
                  <a:pt x="387645" y="176778"/>
                  <a:pt x="331134" y="191626"/>
                  <a:pt x="313899" y="197371"/>
                </a:cubicBezTo>
                <a:cubicBezTo>
                  <a:pt x="282054" y="188273"/>
                  <a:pt x="249115" y="182376"/>
                  <a:pt x="218365" y="170076"/>
                </a:cubicBezTo>
                <a:cubicBezTo>
                  <a:pt x="203135" y="163984"/>
                  <a:pt x="181399" y="158693"/>
                  <a:pt x="177421" y="142780"/>
                </a:cubicBezTo>
                <a:cubicBezTo>
                  <a:pt x="170709" y="115934"/>
                  <a:pt x="186520" y="88189"/>
                  <a:pt x="191069" y="60894"/>
                </a:cubicBezTo>
                <a:cubicBezTo>
                  <a:pt x="209266" y="65443"/>
                  <a:pt x="240507" y="56506"/>
                  <a:pt x="245660" y="74541"/>
                </a:cubicBezTo>
                <a:cubicBezTo>
                  <a:pt x="253564" y="102206"/>
                  <a:pt x="245865" y="147967"/>
                  <a:pt x="218365" y="156428"/>
                </a:cubicBezTo>
                <a:cubicBezTo>
                  <a:pt x="169752" y="171386"/>
                  <a:pt x="118281" y="138231"/>
                  <a:pt x="68239" y="129132"/>
                </a:cubicBezTo>
                <a:cubicBezTo>
                  <a:pt x="63690" y="115484"/>
                  <a:pt x="49248" y="101546"/>
                  <a:pt x="54591" y="88189"/>
                </a:cubicBezTo>
                <a:cubicBezTo>
                  <a:pt x="89868" y="0"/>
                  <a:pt x="105817" y="91741"/>
                  <a:pt x="109182" y="101837"/>
                </a:cubicBezTo>
                <a:cubicBezTo>
                  <a:pt x="100084" y="124583"/>
                  <a:pt x="97570" y="151256"/>
                  <a:pt x="81887" y="170076"/>
                </a:cubicBezTo>
                <a:cubicBezTo>
                  <a:pt x="66918" y="188039"/>
                  <a:pt x="18404" y="183723"/>
                  <a:pt x="0" y="183723"/>
                </a:cubicBezTo>
              </a:path>
            </a:pathLst>
          </a:cu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4113" name="Picture 17" descr="G:\кто хочет стать миллионером\Копия подсказка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69E63"/>
              </a:clrFrom>
              <a:clrTo>
                <a:srgbClr val="069E6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142852"/>
            <a:ext cx="928685" cy="1300159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14" grpId="0" animBg="1"/>
      <p:bldP spid="15" grpId="0" animBg="1"/>
      <p:bldP spid="16" grpId="0" animBg="1"/>
      <p:bldP spid="20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Прямоугольник, у которого все стороны равны?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500034" y="4429132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КВАДРАТ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500034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ПРЯМОУГОЛЬНИК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786314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ТРЕУГОЛЬНИК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786314" y="4429132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КРУГ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157161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1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7412" name="Picture 4" descr="http://flamber.ru/files/photos/1170268296/1170268561_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142984"/>
            <a:ext cx="1342843" cy="1357321"/>
          </a:xfrm>
          <a:prstGeom prst="rect">
            <a:avLst/>
          </a:prstGeom>
          <a:noFill/>
        </p:spPr>
      </p:pic>
      <p:sp>
        <p:nvSpPr>
          <p:cNvPr id="17" name="Овал 16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Овальная выноска 27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1" name="Овал 30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Управляющая кнопка: далее 31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Управляющая кнопка: далее 32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Управляющая кнопка: далее 33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В переводе с греческого слово «геометрия» означает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ФИГУРОМЕРИЕ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КЛЕТКОМЕРИЕ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ПРОСТРАНСТВОМЕРИЕ</a:t>
            </a:r>
            <a:endParaRPr lang="ru-RU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ЗЕМЛЕМЕРИЕ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157161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2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6386" name="Picture 2" descr="http://telegraf.com.ua/files/2012/08/meryat-zemly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1071546"/>
            <a:ext cx="2571728" cy="12858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2" name="Овал 21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Овальная выноска 23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27" name="Овал 26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далее 27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Управляющая кнопка: далее 28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Управляющая кнопка: далее 29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Управляющая кнопка: далее 30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Как называется треугольник, у которого две стороны равны?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РАВНОСТОРОННИЙ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РАВНОБЕДРЕННЫЙ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ПАРАЛЛЕЛЬНЫЙ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ПРЯМОУГОЛЬНЫЙ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500034" y="1571612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3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5362" name="Picture 2" descr="http://school.xvatit.com/images/f/f7/23102010_4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357686" y="1142984"/>
            <a:ext cx="1448481" cy="1262043"/>
          </a:xfrm>
          <a:prstGeom prst="rect">
            <a:avLst/>
          </a:prstGeom>
          <a:noFill/>
        </p:spPr>
      </p:pic>
      <p:sp>
        <p:nvSpPr>
          <p:cNvPr id="18" name="Овал 17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3" name="Овал 32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далее 36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Как называется прибор для измерения углов?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ТРАСПОРТИР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ЦИРКУЛЬ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УГОЛЬНИК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ЛИНЕЙКА</a:t>
            </a:r>
            <a:endParaRPr lang="ru-RU" sz="20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8596" y="150017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4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4338" name="Picture 2" descr="http://www.omnk.ru/upload/iblock/60f/60f1b6f5468c3e6eb5103dfb2375702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14744" y="1071546"/>
            <a:ext cx="2099239" cy="1542919"/>
          </a:xfrm>
          <a:prstGeom prst="rect">
            <a:avLst/>
          </a:prstGeom>
          <a:noFill/>
        </p:spPr>
      </p:pic>
      <p:sp>
        <p:nvSpPr>
          <p:cNvPr id="23" name="Управляющая кнопка: в конец 22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3" name="Овал 32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далее 36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Утверждение, которое требует доказательства.</a:t>
            </a:r>
            <a:endParaRPr lang="ru-RU" sz="2400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АКСИОМА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ЗАДАЧА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ТЕОРЕМА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0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ОПРЕДЕЛЕНИЕ</a:t>
            </a:r>
            <a:endParaRPr lang="ru-RU" sz="20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в конец 19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28596" y="150017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5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pic>
        <p:nvPicPr>
          <p:cNvPr id="13313" name="Picture 1" descr="D:\Мои документы\Рабочий стол\14_05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500430" y="1142984"/>
            <a:ext cx="2428892" cy="1241922"/>
          </a:xfrm>
          <a:prstGeom prst="rect">
            <a:avLst/>
          </a:prstGeom>
          <a:noFill/>
        </p:spPr>
      </p:pic>
      <p:sp>
        <p:nvSpPr>
          <p:cNvPr id="18" name="Овал 17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3" name="Овал 32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далее 36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Двойная стрелка влево/вправо 7"/>
          <p:cNvSpPr/>
          <p:nvPr/>
        </p:nvSpPr>
        <p:spPr>
          <a:xfrm>
            <a:off x="214282" y="2643182"/>
            <a:ext cx="8715436" cy="1357322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Назовите основоположника геометрии, автора первого учебника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9" name="Двойная стрелка влево/вправо 8"/>
          <p:cNvSpPr/>
          <p:nvPr/>
        </p:nvSpPr>
        <p:spPr>
          <a:xfrm>
            <a:off x="428596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ЕВКЛИД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Двойная стрелка влево/вправо 9"/>
          <p:cNvSpPr/>
          <p:nvPr/>
        </p:nvSpPr>
        <p:spPr>
          <a:xfrm>
            <a:off x="428596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Атанасян</a:t>
            </a:r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Л.С.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>
            <a:off x="4572000" y="5572140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ДЕКАРТ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Двойная стрелка влево/вправо 11"/>
          <p:cNvSpPr/>
          <p:nvPr/>
        </p:nvSpPr>
        <p:spPr>
          <a:xfrm>
            <a:off x="4572000" y="4357694"/>
            <a:ext cx="3786214" cy="857256"/>
          </a:xfrm>
          <a:prstGeom prst="leftRightArrow">
            <a:avLst>
              <a:gd name="adj1" fmla="val 85288"/>
              <a:gd name="adj2" fmla="val 50000"/>
            </a:avLst>
          </a:prstGeom>
          <a:solidFill>
            <a:srgbClr val="002060"/>
          </a:solidFill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2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ПИФАГОР</a:t>
            </a:r>
            <a:endParaRPr lang="ru-RU" sz="2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429388" y="428604"/>
            <a:ext cx="2370435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6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2000</a:t>
            </a:r>
            <a:endParaRPr lang="ru-RU" sz="66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1500174"/>
            <a:ext cx="21431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+mj-lt"/>
              </a:rPr>
              <a:t>6 ВОПРОС:</a:t>
            </a:r>
            <a:endParaRPr lang="ru-RU" sz="28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latin typeface="+mj-lt"/>
            </a:endParaRPr>
          </a:p>
        </p:txBody>
      </p:sp>
      <p:sp>
        <p:nvSpPr>
          <p:cNvPr id="21" name="Управляющая кнопка: в конец 20">
            <a:hlinkClick r:id="" action="ppaction://hlinkshowjump?jump=lastslide" highlightClick="1"/>
          </p:cNvPr>
          <p:cNvSpPr/>
          <p:nvPr/>
        </p:nvSpPr>
        <p:spPr>
          <a:xfrm>
            <a:off x="8429652" y="6143644"/>
            <a:ext cx="500066" cy="428628"/>
          </a:xfrm>
          <a:prstGeom prst="actionButtonEnd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2290" name="Picture 2" descr="http://suite101.com/files/000/041/000041750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1000108"/>
            <a:ext cx="1324103" cy="1571636"/>
          </a:xfrm>
          <a:prstGeom prst="rect">
            <a:avLst/>
          </a:prstGeom>
          <a:noFill/>
        </p:spPr>
      </p:pic>
      <p:sp>
        <p:nvSpPr>
          <p:cNvPr id="18" name="Овал 17"/>
          <p:cNvSpPr/>
          <p:nvPr/>
        </p:nvSpPr>
        <p:spPr>
          <a:xfrm>
            <a:off x="142844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50</a:t>
            </a:r>
            <a:r>
              <a:rPr lang="en-US" sz="12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/50</a:t>
            </a:r>
            <a:endParaRPr lang="ru-RU" sz="12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Овал 28"/>
          <p:cNvSpPr/>
          <p:nvPr/>
        </p:nvSpPr>
        <p:spPr>
          <a:xfrm>
            <a:off x="1000100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48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Овальная выноска 29"/>
          <p:cNvSpPr/>
          <p:nvPr/>
        </p:nvSpPr>
        <p:spPr>
          <a:xfrm>
            <a:off x="1214414" y="285728"/>
            <a:ext cx="357190" cy="285752"/>
          </a:xfrm>
          <a:prstGeom prst="wedgeEllipseCallout">
            <a:avLst>
              <a:gd name="adj1" fmla="val -69595"/>
              <a:gd name="adj2" fmla="val 58690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ru-RU" sz="48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1857356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endParaRPr lang="ru-RU" sz="3400" b="1" dirty="0">
              <a:ln w="50800"/>
              <a:solidFill>
                <a:schemeClr val="bg1">
                  <a:shade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" name="Picture 12" descr="http://www.art-saloon.ru/big/item_5343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285728"/>
            <a:ext cx="357190" cy="357190"/>
          </a:xfrm>
          <a:prstGeom prst="rect">
            <a:avLst/>
          </a:prstGeom>
          <a:noFill/>
        </p:spPr>
      </p:pic>
      <p:sp>
        <p:nvSpPr>
          <p:cNvPr id="33" name="Овал 32"/>
          <p:cNvSpPr/>
          <p:nvPr/>
        </p:nvSpPr>
        <p:spPr>
          <a:xfrm>
            <a:off x="2714612" y="214290"/>
            <a:ext cx="785818" cy="500066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</a:t>
            </a:r>
            <a:r>
              <a:rPr lang="ru-RU" sz="2000" b="1" dirty="0" smtClean="0">
                <a:ln w="12700">
                  <a:solidFill>
                    <a:schemeClr val="bg1">
                      <a:lumMod val="75000"/>
                      <a:lumOff val="25000"/>
                    </a:schemeClr>
                  </a:solidFill>
                  <a:prstDash val="solid"/>
                </a:ln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endParaRPr lang="ru-RU" sz="2000" b="1" dirty="0">
              <a:ln w="12700">
                <a:solidFill>
                  <a:schemeClr val="bg1">
                    <a:lumMod val="75000"/>
                    <a:lumOff val="25000"/>
                  </a:schemeClr>
                </a:solidFill>
                <a:prstDash val="solid"/>
              </a:ln>
              <a:solidFill>
                <a:schemeClr val="bg1">
                  <a:lumMod val="95000"/>
                  <a:lumOff val="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Управляющая кнопка: далее 33">
            <a:hlinkClick r:id="rId4" action="ppaction://hlinksldjump" highlightClick="1"/>
          </p:cNvPr>
          <p:cNvSpPr/>
          <p:nvPr/>
        </p:nvSpPr>
        <p:spPr>
          <a:xfrm>
            <a:off x="285720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Управляющая кнопка: далее 34">
            <a:hlinkClick r:id="rId5" action="ppaction://hlinksldjump" highlightClick="1"/>
          </p:cNvPr>
          <p:cNvSpPr/>
          <p:nvPr/>
        </p:nvSpPr>
        <p:spPr>
          <a:xfrm>
            <a:off x="114297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Управляющая кнопка: далее 35">
            <a:hlinkClick r:id="rId6" action="ppaction://hlinksldjump" highlightClick="1"/>
          </p:cNvPr>
          <p:cNvSpPr/>
          <p:nvPr/>
        </p:nvSpPr>
        <p:spPr>
          <a:xfrm>
            <a:off x="2000232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Управляющая кнопка: далее 36">
            <a:hlinkClick r:id="rId7" action="ppaction://hlinksldjump" highlightClick="1"/>
          </p:cNvPr>
          <p:cNvSpPr/>
          <p:nvPr/>
        </p:nvSpPr>
        <p:spPr>
          <a:xfrm>
            <a:off x="2928926" y="928670"/>
            <a:ext cx="428628" cy="285752"/>
          </a:xfrm>
          <a:prstGeom prst="actionButtonForwardNex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4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625</TotalTime>
  <Words>700</Words>
  <PresentationFormat>Экран (4:3)</PresentationFormat>
  <Paragraphs>207</Paragraphs>
  <Slides>25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Метро</vt:lpstr>
      <vt:lpstr>Слайд 1</vt:lpstr>
      <vt:lpstr>Правила игры:</vt:lpstr>
      <vt:lpstr>Подсказки: 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Administrator</cp:lastModifiedBy>
  <cp:revision>73</cp:revision>
  <dcterms:modified xsi:type="dcterms:W3CDTF">2013-04-12T08:39:27Z</dcterms:modified>
</cp:coreProperties>
</file>